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74" r:id="rId1"/>
  </p:sldMasterIdLst>
  <p:notesMasterIdLst>
    <p:notesMasterId r:id="rId42"/>
  </p:notesMasterIdLst>
  <p:sldIdLst>
    <p:sldId id="256" r:id="rId2"/>
    <p:sldId id="301" r:id="rId3"/>
    <p:sldId id="304" r:id="rId4"/>
    <p:sldId id="303" r:id="rId5"/>
    <p:sldId id="302" r:id="rId6"/>
    <p:sldId id="305" r:id="rId7"/>
    <p:sldId id="266" r:id="rId8"/>
    <p:sldId id="358" r:id="rId9"/>
    <p:sldId id="308" r:id="rId10"/>
    <p:sldId id="269" r:id="rId11"/>
    <p:sldId id="309" r:id="rId12"/>
    <p:sldId id="314" r:id="rId13"/>
    <p:sldId id="317" r:id="rId14"/>
    <p:sldId id="318" r:id="rId15"/>
    <p:sldId id="316" r:id="rId16"/>
    <p:sldId id="265" r:id="rId17"/>
    <p:sldId id="319" r:id="rId18"/>
    <p:sldId id="327" r:id="rId19"/>
    <p:sldId id="324" r:id="rId20"/>
    <p:sldId id="330" r:id="rId21"/>
    <p:sldId id="331" r:id="rId22"/>
    <p:sldId id="323" r:id="rId23"/>
    <p:sldId id="332" r:id="rId24"/>
    <p:sldId id="336" r:id="rId25"/>
    <p:sldId id="337" r:id="rId26"/>
    <p:sldId id="340" r:id="rId27"/>
    <p:sldId id="342" r:id="rId28"/>
    <p:sldId id="341" r:id="rId29"/>
    <p:sldId id="260" r:id="rId30"/>
    <p:sldId id="347" r:id="rId31"/>
    <p:sldId id="343" r:id="rId32"/>
    <p:sldId id="346" r:id="rId33"/>
    <p:sldId id="349" r:id="rId34"/>
    <p:sldId id="350" r:id="rId35"/>
    <p:sldId id="357" r:id="rId36"/>
    <p:sldId id="356" r:id="rId37"/>
    <p:sldId id="315" r:id="rId38"/>
    <p:sldId id="345" r:id="rId39"/>
    <p:sldId id="359" r:id="rId40"/>
    <p:sldId id="360" r:id="rId4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Exo 2" panose="020B0604020202020204" charset="0"/>
      <p:regular r:id="rId47"/>
      <p:bold r:id="rId48"/>
      <p:italic r:id="rId49"/>
      <p:boldItalic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  <p:embeddedFont>
      <p:font typeface="Squada One" panose="020B0604020202020204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AB4"/>
    <a:srgbClr val="FFFFFF"/>
    <a:srgbClr val="FFFFCC"/>
    <a:srgbClr val="FF5050"/>
    <a:srgbClr val="00FF99"/>
    <a:srgbClr val="00FFCC"/>
    <a:srgbClr val="00CC66"/>
    <a:srgbClr val="00CC99"/>
    <a:srgbClr val="83ADB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0AA20B-B750-4BF9-A1C6-08387A2712D1}">
  <a:tblStyle styleId="{130AA20B-B750-4BF9-A1C6-08387A2712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3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32" y="330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sterInformatica\TreballFinalMaster\GitHub\excels\model_1_results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Informatica\TreballFinalMaster\GitHub\excels\model_1_results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terInformatica\TreballFinalMaster\GitHub\excels\model_1_results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Model 1 - set sizes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Information!$G$8</c:f>
              <c:strCache>
                <c:ptCount val="1"/>
                <c:pt idx="0">
                  <c:v>Train - True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Information!$F$9:$F$12</c:f>
              <c:strCache>
                <c:ptCount val="4"/>
                <c:pt idx="0">
                  <c:v>Catalan</c:v>
                </c:pt>
                <c:pt idx="1">
                  <c:v>Catalan</c:v>
                </c:pt>
                <c:pt idx="2">
                  <c:v>Spanish</c:v>
                </c:pt>
                <c:pt idx="3">
                  <c:v>Spanish</c:v>
                </c:pt>
              </c:strCache>
            </c:strRef>
          </c:cat>
          <c:val>
            <c:numRef>
              <c:f>Information!$G$9:$G$12</c:f>
              <c:numCache>
                <c:formatCode>General</c:formatCode>
                <c:ptCount val="4"/>
                <c:pt idx="0">
                  <c:v>58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D-4AAF-BD90-17273AE63A17}"/>
            </c:ext>
          </c:extLst>
        </c:ser>
        <c:ser>
          <c:idx val="1"/>
          <c:order val="1"/>
          <c:tx>
            <c:strRef>
              <c:f>Information!$H$8</c:f>
              <c:strCache>
                <c:ptCount val="1"/>
                <c:pt idx="0">
                  <c:v>Test - True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Information!$F$9:$F$12</c:f>
              <c:strCache>
                <c:ptCount val="4"/>
                <c:pt idx="0">
                  <c:v>Catalan</c:v>
                </c:pt>
                <c:pt idx="1">
                  <c:v>Catalan</c:v>
                </c:pt>
                <c:pt idx="2">
                  <c:v>Spanish</c:v>
                </c:pt>
                <c:pt idx="3">
                  <c:v>Spanish</c:v>
                </c:pt>
              </c:strCache>
            </c:strRef>
          </c:cat>
          <c:val>
            <c:numRef>
              <c:f>Information!$H$9:$H$12</c:f>
              <c:numCache>
                <c:formatCode>General</c:formatCode>
                <c:ptCount val="4"/>
                <c:pt idx="0">
                  <c:v>15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BD-4AAF-BD90-17273AE63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9913072"/>
        <c:axId val="1"/>
      </c:barChart>
      <c:barChart>
        <c:barDir val="col"/>
        <c:grouping val="stacked"/>
        <c:varyColors val="0"/>
        <c:ser>
          <c:idx val="2"/>
          <c:order val="2"/>
          <c:tx>
            <c:strRef>
              <c:f>Information!$I$8</c:f>
              <c:strCache>
                <c:ptCount val="1"/>
                <c:pt idx="0">
                  <c:v>Train - False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Information!$F$9:$F$12</c:f>
              <c:strCache>
                <c:ptCount val="4"/>
                <c:pt idx="0">
                  <c:v>Catalan</c:v>
                </c:pt>
                <c:pt idx="1">
                  <c:v>Catalan</c:v>
                </c:pt>
                <c:pt idx="2">
                  <c:v>Spanish</c:v>
                </c:pt>
                <c:pt idx="3">
                  <c:v>Spanish</c:v>
                </c:pt>
              </c:strCache>
            </c:strRef>
          </c:cat>
          <c:val>
            <c:numRef>
              <c:f>Information!$I$9:$I$12</c:f>
              <c:numCache>
                <c:formatCode>#,##0</c:formatCode>
                <c:ptCount val="4"/>
                <c:pt idx="1">
                  <c:v>1942</c:v>
                </c:pt>
                <c:pt idx="3" formatCode="General">
                  <c:v>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BD-4AAF-BD90-17273AE63A17}"/>
            </c:ext>
          </c:extLst>
        </c:ser>
        <c:ser>
          <c:idx val="3"/>
          <c:order val="3"/>
          <c:tx>
            <c:strRef>
              <c:f>Information!$J$8</c:f>
              <c:strCache>
                <c:ptCount val="1"/>
                <c:pt idx="0">
                  <c:v>Test - False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Information!$F$9:$F$12</c:f>
              <c:strCache>
                <c:ptCount val="4"/>
                <c:pt idx="0">
                  <c:v>Catalan</c:v>
                </c:pt>
                <c:pt idx="1">
                  <c:v>Catalan</c:v>
                </c:pt>
                <c:pt idx="2">
                  <c:v>Spanish</c:v>
                </c:pt>
                <c:pt idx="3">
                  <c:v>Spanish</c:v>
                </c:pt>
              </c:strCache>
            </c:strRef>
          </c:cat>
          <c:val>
            <c:numRef>
              <c:f>Information!$J$9:$J$12</c:f>
              <c:numCache>
                <c:formatCode>General</c:formatCode>
                <c:ptCount val="4"/>
                <c:pt idx="1">
                  <c:v>776</c:v>
                </c:pt>
                <c:pt idx="3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BD-4AAF-BD90-17273AE63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"/>
        <c:axId val="4"/>
      </c:barChart>
      <c:catAx>
        <c:axId val="36991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True comments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69913072"/>
        <c:crosses val="autoZero"/>
        <c:crossBetween val="between"/>
        <c:majorUnit val="100"/>
      </c:valAx>
      <c:catAx>
        <c:axId val="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"/>
        <c:crosses val="autoZero"/>
        <c:auto val="1"/>
        <c:lblAlgn val="ctr"/>
        <c:lblOffset val="100"/>
        <c:noMultiLvlLbl val="0"/>
      </c:catAx>
      <c:valAx>
        <c:axId val="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False comments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"/>
        <c:crosses val="max"/>
        <c:crossBetween val="between"/>
        <c:majorUnit val="1000"/>
      </c:valAx>
      <c:spPr>
        <a:noFill/>
        <a:ln w="25400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accent4">
        <a:lumMod val="75000"/>
      </a:schemeClr>
    </a:solidFill>
    <a:ln w="9525" cap="flat" cmpd="sng" algn="ctr">
      <a:solidFill>
        <a:schemeClr val="accent4">
          <a:lumMod val="60000"/>
          <a:lumOff val="40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1600"/>
              <a:t>Indicators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Information!$B$24</c:f>
              <c:strCache>
                <c:ptCount val="1"/>
                <c:pt idx="0">
                  <c:v>Precision (p)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Information!$A$25:$A$26</c:f>
              <c:strCache>
                <c:ptCount val="2"/>
                <c:pt idx="0">
                  <c:v>Catalan</c:v>
                </c:pt>
                <c:pt idx="1">
                  <c:v>Spanish</c:v>
                </c:pt>
              </c:strCache>
            </c:strRef>
          </c:cat>
          <c:val>
            <c:numRef>
              <c:f>Information!$B$25:$B$26</c:f>
              <c:numCache>
                <c:formatCode>General</c:formatCode>
                <c:ptCount val="2"/>
                <c:pt idx="0">
                  <c:v>0.88959999999999995</c:v>
                </c:pt>
                <c:pt idx="1">
                  <c:v>0.91420000000000001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1D-4A76-BE0A-EBF8BE136A22}"/>
            </c:ext>
          </c:extLst>
        </c:ser>
        <c:ser>
          <c:idx val="1"/>
          <c:order val="1"/>
          <c:tx>
            <c:strRef>
              <c:f>Information!$C$24</c:f>
              <c:strCache>
                <c:ptCount val="1"/>
                <c:pt idx="0">
                  <c:v>Recall (r)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Information!$A$25:$A$26</c:f>
              <c:strCache>
                <c:ptCount val="2"/>
                <c:pt idx="0">
                  <c:v>Catalan</c:v>
                </c:pt>
                <c:pt idx="1">
                  <c:v>Spanish</c:v>
                </c:pt>
              </c:strCache>
            </c:strRef>
          </c:cat>
          <c:val>
            <c:numRef>
              <c:f>Information!$C$25:$C$26</c:f>
              <c:numCache>
                <c:formatCode>General</c:formatCode>
                <c:ptCount val="2"/>
                <c:pt idx="0">
                  <c:v>0.74680000000000002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1D-4A76-BE0A-EBF8BE136A22}"/>
            </c:ext>
          </c:extLst>
        </c:ser>
        <c:ser>
          <c:idx val="2"/>
          <c:order val="2"/>
          <c:tx>
            <c:strRef>
              <c:f>Information!$D$24</c:f>
              <c:strCache>
                <c:ptCount val="1"/>
                <c:pt idx="0">
                  <c:v>F-score (f)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Information!$A$25:$A$26</c:f>
              <c:strCache>
                <c:ptCount val="2"/>
                <c:pt idx="0">
                  <c:v>Catalan</c:v>
                </c:pt>
                <c:pt idx="1">
                  <c:v>Spanish</c:v>
                </c:pt>
              </c:strCache>
            </c:strRef>
          </c:cat>
          <c:val>
            <c:numRef>
              <c:f>Information!$D$25:$D$26</c:f>
              <c:numCache>
                <c:formatCode>General</c:formatCode>
                <c:ptCount val="2"/>
                <c:pt idx="0">
                  <c:v>0.80579999999999996</c:v>
                </c:pt>
                <c:pt idx="1">
                  <c:v>0.82279999999999998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1D-4A76-BE0A-EBF8BE136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36142704"/>
        <c:axId val="1"/>
      </c:barChart>
      <c:catAx>
        <c:axId val="43614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61427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accent4">
        <a:lumMod val="75000"/>
      </a:schemeClr>
    </a:solidFill>
    <a:ln>
      <a:solidFill>
        <a:schemeClr val="accent4">
          <a:lumMod val="40000"/>
          <a:lumOff val="60000"/>
        </a:schemeClr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Indicators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A2-48C2-8C6E-525E91685C9A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A2-48C2-8C6E-525E91685C9A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A2-48C2-8C6E-525E91685C9A}"/>
              </c:ext>
            </c:extLst>
          </c:dPt>
          <c:cat>
            <c:strRef>
              <c:f>Information!$B$34:$D$34</c:f>
              <c:strCache>
                <c:ptCount val="3"/>
                <c:pt idx="0">
                  <c:v>Precision (p)</c:v>
                </c:pt>
                <c:pt idx="1">
                  <c:v>Recall (r)</c:v>
                </c:pt>
                <c:pt idx="2">
                  <c:v>F-score (f)</c:v>
                </c:pt>
              </c:strCache>
            </c:strRef>
          </c:cat>
          <c:val>
            <c:numRef>
              <c:f>Information!$B$35:$D$35</c:f>
              <c:numCache>
                <c:formatCode>0.00%</c:formatCode>
                <c:ptCount val="3"/>
                <c:pt idx="0">
                  <c:v>0.375</c:v>
                </c:pt>
                <c:pt idx="1">
                  <c:v>0.78949999999999998</c:v>
                </c:pt>
                <c:pt idx="2">
                  <c:v>0.50839999999999996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A2-48C2-8C6E-525E91685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10009824"/>
        <c:axId val="610006872"/>
      </c:barChart>
      <c:catAx>
        <c:axId val="61000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0006872"/>
        <c:crosses val="autoZero"/>
        <c:auto val="1"/>
        <c:lblAlgn val="ctr"/>
        <c:lblOffset val="100"/>
        <c:noMultiLvlLbl val="0"/>
      </c:catAx>
      <c:valAx>
        <c:axId val="610006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100098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75000"/>
      </a:schemeClr>
    </a:solidFill>
    <a:ln>
      <a:solidFill>
        <a:schemeClr val="accent4">
          <a:lumMod val="40000"/>
          <a:lumOff val="60000"/>
        </a:schemeClr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84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10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3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78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33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445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250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827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559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629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840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000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32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5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99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31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21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72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303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8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360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99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462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6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927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27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99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31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206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90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1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4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3175998"/>
            <a:ext cx="4352100" cy="474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Student</a:t>
            </a:r>
            <a:r>
              <a:rPr lang="en" sz="1600" dirty="0"/>
              <a:t>: David Sánchez Marín</a:t>
            </a:r>
            <a:endParaRPr sz="1600"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28600" y="1967502"/>
            <a:ext cx="6886800" cy="1197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Automation</a:t>
            </a:r>
            <a:r>
              <a:rPr lang="es-ES" sz="3200" dirty="0"/>
              <a:t> </a:t>
            </a:r>
            <a:r>
              <a:rPr lang="es-ES" sz="3200" dirty="0" err="1"/>
              <a:t>of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</a:t>
            </a:r>
            <a:r>
              <a:rPr lang="es-ES" sz="3200" dirty="0" err="1"/>
              <a:t>of</a:t>
            </a:r>
            <a:r>
              <a:rPr lang="es-ES" sz="3200" dirty="0"/>
              <a:t> </a:t>
            </a:r>
            <a:r>
              <a:rPr lang="es-ES" sz="3200" dirty="0" err="1"/>
              <a:t>comments</a:t>
            </a:r>
            <a:r>
              <a:rPr lang="es-ES" sz="3200" dirty="0"/>
              <a:t> </a:t>
            </a:r>
            <a:r>
              <a:rPr lang="es-ES" sz="3200" dirty="0" err="1"/>
              <a:t>from</a:t>
            </a:r>
            <a:r>
              <a:rPr lang="es-ES" sz="3200" dirty="0"/>
              <a:t> the </a:t>
            </a:r>
            <a:r>
              <a:rPr lang="es-ES" sz="3200" dirty="0" err="1"/>
              <a:t>UdL</a:t>
            </a:r>
            <a:r>
              <a:rPr lang="es-ES" sz="3200" dirty="0"/>
              <a:t> </a:t>
            </a:r>
            <a:r>
              <a:rPr lang="es-ES" sz="3200" dirty="0" err="1"/>
              <a:t>surveys</a:t>
            </a:r>
            <a:endParaRPr sz="3200" dirty="0"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40;p30">
            <a:extLst>
              <a:ext uri="{FF2B5EF4-FFF2-40B4-BE49-F238E27FC236}">
                <a16:creationId xmlns:a16="http://schemas.microsoft.com/office/drawing/2014/main" id="{F40D97E9-3711-4B29-902F-90C230CC593D}"/>
              </a:ext>
            </a:extLst>
          </p:cNvPr>
          <p:cNvSpPr txBox="1">
            <a:spLocks/>
          </p:cNvSpPr>
          <p:nvPr/>
        </p:nvSpPr>
        <p:spPr>
          <a:xfrm>
            <a:off x="3666129" y="3650521"/>
            <a:ext cx="4352100" cy="4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600" b="1" dirty="0"/>
              <a:t>Director</a:t>
            </a:r>
            <a:r>
              <a:rPr lang="es-ES" sz="1600" dirty="0"/>
              <a:t>: Roberto García González</a:t>
            </a:r>
          </a:p>
        </p:txBody>
      </p:sp>
      <p:sp>
        <p:nvSpPr>
          <p:cNvPr id="7" name="Google Shape;140;p30">
            <a:extLst>
              <a:ext uri="{FF2B5EF4-FFF2-40B4-BE49-F238E27FC236}">
                <a16:creationId xmlns:a16="http://schemas.microsoft.com/office/drawing/2014/main" id="{D5057F72-95FC-476B-9854-5724A864097A}"/>
              </a:ext>
            </a:extLst>
          </p:cNvPr>
          <p:cNvSpPr txBox="1">
            <a:spLocks/>
          </p:cNvSpPr>
          <p:nvPr/>
        </p:nvSpPr>
        <p:spPr>
          <a:xfrm>
            <a:off x="3669473" y="4125041"/>
            <a:ext cx="4352100" cy="4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s-ES" sz="1400" dirty="0" err="1"/>
              <a:t>July</a:t>
            </a:r>
            <a:r>
              <a:rPr lang="es-ES" sz="1400" dirty="0"/>
              <a:t> 2021</a:t>
            </a:r>
          </a:p>
        </p:txBody>
      </p:sp>
      <p:sp>
        <p:nvSpPr>
          <p:cNvPr id="8" name="Google Shape;141;p30">
            <a:extLst>
              <a:ext uri="{FF2B5EF4-FFF2-40B4-BE49-F238E27FC236}">
                <a16:creationId xmlns:a16="http://schemas.microsoft.com/office/drawing/2014/main" id="{B5CCCF04-4E59-422B-BABF-E5A1FE59BC36}"/>
              </a:ext>
            </a:extLst>
          </p:cNvPr>
          <p:cNvSpPr txBox="1">
            <a:spLocks/>
          </p:cNvSpPr>
          <p:nvPr/>
        </p:nvSpPr>
        <p:spPr>
          <a:xfrm>
            <a:off x="1135981" y="1492977"/>
            <a:ext cx="6886800" cy="47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400" b="0" dirty="0" err="1"/>
              <a:t>Marter’s</a:t>
            </a:r>
            <a:r>
              <a:rPr lang="en-US" sz="2400" b="0" dirty="0"/>
              <a:t> Final Project</a:t>
            </a:r>
          </a:p>
        </p:txBody>
      </p:sp>
      <p:sp>
        <p:nvSpPr>
          <p:cNvPr id="21" name="Google Shape;141;p30">
            <a:extLst>
              <a:ext uri="{FF2B5EF4-FFF2-40B4-BE49-F238E27FC236}">
                <a16:creationId xmlns:a16="http://schemas.microsoft.com/office/drawing/2014/main" id="{F5C55FCE-4B04-4610-8435-D65B8EB7E229}"/>
              </a:ext>
            </a:extLst>
          </p:cNvPr>
          <p:cNvSpPr txBox="1">
            <a:spLocks/>
          </p:cNvSpPr>
          <p:nvPr/>
        </p:nvSpPr>
        <p:spPr>
          <a:xfrm>
            <a:off x="4909751" y="720187"/>
            <a:ext cx="3064461" cy="47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Escola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Politècnica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Superior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A53C97-B41A-4197-B0E5-94F54B4A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12" y="258280"/>
            <a:ext cx="1123810" cy="923810"/>
          </a:xfrm>
          <a:prstGeom prst="rect">
            <a:avLst/>
          </a:prstGeom>
        </p:spPr>
      </p:pic>
      <p:sp>
        <p:nvSpPr>
          <p:cNvPr id="26" name="Google Shape;141;p30">
            <a:extLst>
              <a:ext uri="{FF2B5EF4-FFF2-40B4-BE49-F238E27FC236}">
                <a16:creationId xmlns:a16="http://schemas.microsoft.com/office/drawing/2014/main" id="{983F1743-469F-4524-A7BC-DE3DA34EF9E7}"/>
              </a:ext>
            </a:extLst>
          </p:cNvPr>
          <p:cNvSpPr txBox="1">
            <a:spLocks/>
          </p:cNvSpPr>
          <p:nvPr/>
        </p:nvSpPr>
        <p:spPr>
          <a:xfrm>
            <a:off x="4909751" y="374382"/>
            <a:ext cx="3064461" cy="44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  <a:defRPr sz="4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Lleida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47;p31">
            <a:extLst>
              <a:ext uri="{FF2B5EF4-FFF2-40B4-BE49-F238E27FC236}">
                <a16:creationId xmlns:a16="http://schemas.microsoft.com/office/drawing/2014/main" id="{D36A17A5-1A23-4252-85CB-950A763E90DD}"/>
              </a:ext>
            </a:extLst>
          </p:cNvPr>
          <p:cNvSpPr txBox="1">
            <a:spLocks/>
          </p:cNvSpPr>
          <p:nvPr/>
        </p:nvSpPr>
        <p:spPr>
          <a:xfrm>
            <a:off x="1112400" y="1213473"/>
            <a:ext cx="6919200" cy="337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1.</a:t>
            </a:r>
            <a:r>
              <a:rPr lang="en-US" sz="1400" dirty="0"/>
              <a:t> User interface definition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2.</a:t>
            </a:r>
            <a:r>
              <a:rPr lang="en-US" sz="1400" dirty="0"/>
              <a:t> Load of sample files and language detection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3.</a:t>
            </a:r>
            <a:r>
              <a:rPr lang="en-US" sz="1400" dirty="0"/>
              <a:t> Analysis and improvement of language detection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4.</a:t>
            </a:r>
            <a:r>
              <a:rPr lang="en-US" sz="1400" dirty="0"/>
              <a:t> NLP Spacy model 1. Issue ‘No ha </a:t>
            </a:r>
            <a:r>
              <a:rPr lang="en-US" sz="1400" dirty="0" err="1"/>
              <a:t>impartit</a:t>
            </a:r>
            <a:r>
              <a:rPr lang="en-US" sz="1400" dirty="0"/>
              <a:t> </a:t>
            </a:r>
            <a:r>
              <a:rPr lang="en-US" sz="1400" dirty="0" err="1"/>
              <a:t>clase</a:t>
            </a:r>
            <a:r>
              <a:rPr lang="en-US" sz="1400" dirty="0"/>
              <a:t>’. Option ‘</a:t>
            </a:r>
            <a:r>
              <a:rPr lang="en-US" sz="1400" dirty="0" err="1"/>
              <a:t>TextCategorizer</a:t>
            </a:r>
            <a:r>
              <a:rPr lang="en-US" sz="1400" dirty="0"/>
              <a:t>’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5. </a:t>
            </a:r>
            <a:r>
              <a:rPr lang="en-US" sz="1400" dirty="0"/>
              <a:t>NLP Spacy model 1. Option ‘Parts-of-speech’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6. </a:t>
            </a:r>
            <a:r>
              <a:rPr lang="en-US" sz="1400" dirty="0"/>
              <a:t>User interface implementation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7. </a:t>
            </a:r>
            <a:r>
              <a:rPr lang="en-US" sz="1400" dirty="0"/>
              <a:t>Import surveys and comments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8. </a:t>
            </a:r>
            <a:r>
              <a:rPr lang="en-US" sz="1400" dirty="0"/>
              <a:t>Integration of Spacy model 1 in Django user interface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9. </a:t>
            </a:r>
            <a:r>
              <a:rPr lang="en-US" sz="1400" dirty="0"/>
              <a:t>NLP Spacy model 2. Issue ‘</a:t>
            </a:r>
            <a:r>
              <a:rPr lang="en-US" sz="1400" dirty="0" err="1"/>
              <a:t>Comentari</a:t>
            </a:r>
            <a:r>
              <a:rPr lang="en-US" sz="1400" dirty="0"/>
              <a:t> </a:t>
            </a:r>
            <a:r>
              <a:rPr lang="en-US" sz="1400" dirty="0" err="1"/>
              <a:t>problemàtic</a:t>
            </a:r>
            <a:r>
              <a:rPr lang="en-US" sz="1400" dirty="0"/>
              <a:t>’</a:t>
            </a:r>
          </a:p>
          <a:p>
            <a:pPr marL="914400" indent="-228600">
              <a:lnSpc>
                <a:spcPct val="150000"/>
              </a:lnSpc>
            </a:pPr>
            <a:r>
              <a:rPr lang="en-US" sz="1400" b="1" dirty="0"/>
              <a:t>Iteration 10. </a:t>
            </a:r>
            <a:r>
              <a:rPr lang="en-US" sz="1400" dirty="0"/>
              <a:t>Integration of Spacy model 2 in Django user interface</a:t>
            </a:r>
          </a:p>
          <a:p>
            <a:pPr marL="914400" indent="-228600"/>
            <a:endParaRPr lang="en-US" dirty="0"/>
          </a:p>
        </p:txBody>
      </p:sp>
      <p:sp>
        <p:nvSpPr>
          <p:cNvPr id="22" name="Google Shape;380;p43">
            <a:extLst>
              <a:ext uri="{FF2B5EF4-FFF2-40B4-BE49-F238E27FC236}">
                <a16:creationId xmlns:a16="http://schemas.microsoft.com/office/drawing/2014/main" id="{DADC6A8E-C8A6-40CC-A16E-23FCA34C2193}"/>
              </a:ext>
            </a:extLst>
          </p:cNvPr>
          <p:cNvSpPr txBox="1">
            <a:spLocks/>
          </p:cNvSpPr>
          <p:nvPr/>
        </p:nvSpPr>
        <p:spPr>
          <a:xfrm>
            <a:off x="1704135" y="9092"/>
            <a:ext cx="5735730" cy="90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CFC28F18-E4E2-4687-911E-4257A5E026DC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1.</a:t>
            </a:r>
            <a:r>
              <a:rPr lang="en-US" sz="2000" dirty="0"/>
              <a:t> User interface definition</a:t>
            </a:r>
          </a:p>
          <a:p>
            <a:r>
              <a:rPr lang="en-US" sz="2000" b="0" dirty="0"/>
              <a:t>Original system</a:t>
            </a:r>
          </a:p>
          <a:p>
            <a:endParaRPr lang="es-ES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F46BE54A-8C7F-4BDA-A914-DAF59E5908A3}"/>
              </a:ext>
            </a:extLst>
          </p:cNvPr>
          <p:cNvSpPr txBox="1"/>
          <p:nvPr/>
        </p:nvSpPr>
        <p:spPr>
          <a:xfrm>
            <a:off x="786922" y="1457763"/>
            <a:ext cx="253538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Gestor campañas </a:t>
            </a:r>
            <a:r>
              <a:rPr lang="es-E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(OCU)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9AE5F58-A4B6-43AB-9AB6-A0B3191CAA77}"/>
              </a:ext>
            </a:extLst>
          </p:cNvPr>
          <p:cNvSpPr txBox="1"/>
          <p:nvPr/>
        </p:nvSpPr>
        <p:spPr>
          <a:xfrm>
            <a:off x="1582409" y="3174058"/>
            <a:ext cx="253538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Lime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Survey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(Open </a:t>
            </a:r>
            <a:r>
              <a:rPr lang="es-ES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source</a:t>
            </a:r>
            <a:r>
              <a:rPr lang="es-E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09A07C8-997E-4AC3-BBE1-48256E9CD953}"/>
              </a:ext>
            </a:extLst>
          </p:cNvPr>
          <p:cNvSpPr txBox="1"/>
          <p:nvPr/>
        </p:nvSpPr>
        <p:spPr>
          <a:xfrm>
            <a:off x="4572001" y="1482345"/>
            <a:ext cx="2319818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(MySQL)</a:t>
            </a:r>
          </a:p>
        </p:txBody>
      </p:sp>
      <p:sp>
        <p:nvSpPr>
          <p:cNvPr id="66" name="Google Shape;679;p59">
            <a:extLst>
              <a:ext uri="{FF2B5EF4-FFF2-40B4-BE49-F238E27FC236}">
                <a16:creationId xmlns:a16="http://schemas.microsoft.com/office/drawing/2014/main" id="{A7763C47-46CE-4DF9-93B0-0A5677B4EFC2}"/>
              </a:ext>
            </a:extLst>
          </p:cNvPr>
          <p:cNvSpPr/>
          <p:nvPr/>
        </p:nvSpPr>
        <p:spPr>
          <a:xfrm flipV="1">
            <a:off x="915535" y="3267889"/>
            <a:ext cx="551890" cy="544269"/>
          </a:xfrm>
          <a:custGeom>
            <a:avLst/>
            <a:gdLst/>
            <a:ahLst/>
            <a:cxnLst/>
            <a:rect l="l" t="t" r="r" b="b"/>
            <a:pathLst>
              <a:path w="1458" h="1328" extrusionOk="0">
                <a:moveTo>
                  <a:pt x="1047" y="1"/>
                </a:moveTo>
                <a:lnTo>
                  <a:pt x="1047" y="188"/>
                </a:lnTo>
                <a:cubicBezTo>
                  <a:pt x="484" y="289"/>
                  <a:pt x="51" y="758"/>
                  <a:pt x="1" y="1328"/>
                </a:cubicBezTo>
                <a:lnTo>
                  <a:pt x="477" y="1328"/>
                </a:lnTo>
                <a:cubicBezTo>
                  <a:pt x="527" y="1018"/>
                  <a:pt x="751" y="765"/>
                  <a:pt x="1047" y="679"/>
                </a:cubicBezTo>
                <a:lnTo>
                  <a:pt x="1047" y="845"/>
                </a:lnTo>
                <a:lnTo>
                  <a:pt x="1458" y="433"/>
                </a:lnTo>
                <a:lnTo>
                  <a:pt x="104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2D97F6-3DFD-41A6-9601-EE574125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82" y="1758744"/>
            <a:ext cx="4288571" cy="32042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3A9AC0-CC41-4C53-9921-5F1E080C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2" y="1758744"/>
            <a:ext cx="2560165" cy="14153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1A6413-E079-48D5-92DE-2F14CBA73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66" y="3475039"/>
            <a:ext cx="2926311" cy="1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93CF7FA8-2F63-49F3-8BEA-D5823652CC8B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1.</a:t>
            </a:r>
            <a:r>
              <a:rPr lang="en-US" sz="2000" dirty="0"/>
              <a:t> User interface definition</a:t>
            </a:r>
          </a:p>
          <a:p>
            <a:r>
              <a:rPr lang="en-US" sz="2000" b="0" dirty="0" err="1"/>
              <a:t>Behaviour</a:t>
            </a:r>
            <a:r>
              <a:rPr lang="en-US" sz="2000" b="0" dirty="0"/>
              <a:t> Driven Development (BDD)</a:t>
            </a:r>
          </a:p>
          <a:p>
            <a:endParaRPr lang="es-ES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8552106-C886-4A2A-93C4-B438282104E5}"/>
              </a:ext>
            </a:extLst>
          </p:cNvPr>
          <p:cNvSpPr txBox="1"/>
          <p:nvPr/>
        </p:nvSpPr>
        <p:spPr>
          <a:xfrm>
            <a:off x="806334" y="1877400"/>
            <a:ext cx="1718740" cy="2955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Authenticate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List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campaigns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List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survey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comments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View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survey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comment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Edit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comment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Import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surveys</a:t>
            </a: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Process</a:t>
            </a:r>
            <a:r>
              <a:rPr lang="es-ES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s-ES" u="none" strike="noStrike" dirty="0" err="1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comments</a:t>
            </a:r>
            <a:endParaRPr lang="es-ES" dirty="0">
              <a:solidFill>
                <a:schemeClr val="bg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endParaRPr lang="es-ES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FAF8BE-2CCA-4C24-94C1-D8BC912EE98F}"/>
              </a:ext>
            </a:extLst>
          </p:cNvPr>
          <p:cNvSpPr txBox="1"/>
          <p:nvPr/>
        </p:nvSpPr>
        <p:spPr>
          <a:xfrm>
            <a:off x="3640974" y="1572380"/>
            <a:ext cx="152477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Example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feature</a:t>
            </a:r>
            <a:endParaRPr lang="es-E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F21EBE4-AF10-4662-8E49-D02CBFD691CA}"/>
              </a:ext>
            </a:extLst>
          </p:cNvPr>
          <p:cNvSpPr txBox="1"/>
          <p:nvPr/>
        </p:nvSpPr>
        <p:spPr>
          <a:xfrm>
            <a:off x="3640974" y="1880158"/>
            <a:ext cx="3954929" cy="8617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Feature</a:t>
            </a:r>
            <a:r>
              <a:rPr lang="en-US" sz="10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: List Campaigns</a:t>
            </a:r>
            <a:endParaRPr lang="es-E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10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In order to </a:t>
            </a:r>
            <a:r>
              <a:rPr lang="en-US" sz="10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list the campaigns imported from Lime</a:t>
            </a:r>
            <a:endParaRPr lang="es-E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10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As a </a:t>
            </a:r>
            <a:r>
              <a:rPr lang="en-US" sz="10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user</a:t>
            </a:r>
            <a:endParaRPr lang="es-E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10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I want to </a:t>
            </a:r>
            <a:r>
              <a:rPr lang="en-US" sz="10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see a list of all imported campaigns</a:t>
            </a:r>
            <a:endParaRPr lang="es-E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/>
            <a:endParaRPr lang="es-ES" sz="10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F3C3CD16-7748-4999-9A11-CFAEC15D160C}"/>
              </a:ext>
            </a:extLst>
          </p:cNvPr>
          <p:cNvSpPr txBox="1"/>
          <p:nvPr/>
        </p:nvSpPr>
        <p:spPr>
          <a:xfrm>
            <a:off x="806334" y="1572379"/>
            <a:ext cx="1305165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List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features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69B4210-72D5-4FF4-ABA7-15C4BAFF942B}"/>
              </a:ext>
            </a:extLst>
          </p:cNvPr>
          <p:cNvSpPr txBox="1"/>
          <p:nvPr/>
        </p:nvSpPr>
        <p:spPr>
          <a:xfrm>
            <a:off x="3640974" y="3262780"/>
            <a:ext cx="5079801" cy="15696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Background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: There is a registered user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Given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Exists a user "user" with password "password"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 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Scenario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: Select a campaign from a list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Given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I login as user "user" with password "password"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 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And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A set of campaigns had been imported from Lime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cod_campania_lime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fecha_extraccion_lime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name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type_campaign_id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    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101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2019-10-18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18-19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Assignatura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-professor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màsters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P 1r S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25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I list the campaigns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</a:t>
            </a:r>
            <a:r>
              <a:rPr lang="en-US" sz="800" b="1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I'm viewing a list of campaigns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US" sz="8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 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Codi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campanya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Nom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campanya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Codi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tipus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campanya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Data </a:t>
            </a:r>
            <a:r>
              <a:rPr lang="en-U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extacció</a:t>
            </a:r>
            <a:r>
              <a:rPr lang="en-U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</a:t>
            </a:r>
            <a:endParaRPr lang="es-E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     </a:t>
            </a:r>
            <a:r>
              <a:rPr lang="es-E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168 </a:t>
            </a:r>
            <a:r>
              <a:rPr lang="es-E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19-20 </a:t>
            </a:r>
            <a:r>
              <a:rPr lang="es-E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Pràctiques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externes-</a:t>
            </a:r>
            <a:r>
              <a:rPr lang="es-ES" sz="800" dirty="0" err="1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estudiantat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(GEM-1P) </a:t>
            </a:r>
            <a:r>
              <a:rPr lang="es-E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9 </a:t>
            </a:r>
            <a:r>
              <a:rPr lang="es-E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 2020-11-17</a:t>
            </a:r>
            <a:r>
              <a:rPr lang="es-ES" sz="800" dirty="0">
                <a:solidFill>
                  <a:srgbClr val="297BDE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 </a:t>
            </a:r>
            <a:r>
              <a:rPr lang="es-ES" sz="8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ea typeface="Courier New" panose="02070309020205020404" pitchFamily="49" charset="0"/>
              </a:rPr>
              <a:t>|</a:t>
            </a:r>
          </a:p>
          <a:p>
            <a:endParaRPr lang="es-ES" sz="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F4A223B4-0C93-442B-A201-1CFB074A3E2E}"/>
              </a:ext>
            </a:extLst>
          </p:cNvPr>
          <p:cNvSpPr txBox="1"/>
          <p:nvPr/>
        </p:nvSpPr>
        <p:spPr>
          <a:xfrm>
            <a:off x="3640974" y="2941229"/>
            <a:ext cx="1627369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Example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of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scenario</a:t>
            </a:r>
            <a:endParaRPr lang="es-E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3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93CF7FA8-2F63-49F3-8BEA-D5823652CC8B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1.</a:t>
            </a:r>
            <a:r>
              <a:rPr lang="en-US" sz="2000" dirty="0"/>
              <a:t> User interface definition</a:t>
            </a:r>
          </a:p>
        </p:txBody>
      </p:sp>
      <p:pic>
        <p:nvPicPr>
          <p:cNvPr id="9" name="image43.gif">
            <a:extLst>
              <a:ext uri="{FF2B5EF4-FFF2-40B4-BE49-F238E27FC236}">
                <a16:creationId xmlns:a16="http://schemas.microsoft.com/office/drawing/2014/main" id="{45F60762-0E2A-4EFA-AC22-FF54C357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1378" y="1562568"/>
            <a:ext cx="3561817" cy="1800000"/>
          </a:xfrm>
          <a:prstGeom prst="rect">
            <a:avLst/>
          </a:prstGeom>
          <a:ln/>
        </p:spPr>
      </p:pic>
      <p:pic>
        <p:nvPicPr>
          <p:cNvPr id="11" name="image9.gif">
            <a:extLst>
              <a:ext uri="{FF2B5EF4-FFF2-40B4-BE49-F238E27FC236}">
                <a16:creationId xmlns:a16="http://schemas.microsoft.com/office/drawing/2014/main" id="{3DE375FF-37CF-4397-BA3A-B74E0653CF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5928" y="2852016"/>
            <a:ext cx="3026569" cy="1873656"/>
          </a:xfrm>
          <a:prstGeom prst="rect">
            <a:avLst/>
          </a:prstGeom>
          <a:ln/>
        </p:spPr>
      </p:pic>
      <p:pic>
        <p:nvPicPr>
          <p:cNvPr id="12" name="image16.gif">
            <a:extLst>
              <a:ext uri="{FF2B5EF4-FFF2-40B4-BE49-F238E27FC236}">
                <a16:creationId xmlns:a16="http://schemas.microsoft.com/office/drawing/2014/main" id="{95A42442-BE5D-4AB0-939C-84854F72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565347"/>
            <a:ext cx="3192188" cy="1800000"/>
          </a:xfrm>
          <a:prstGeom prst="rect">
            <a:avLst/>
          </a:prstGeom>
          <a:ln/>
        </p:spPr>
      </p:pic>
      <p:pic>
        <p:nvPicPr>
          <p:cNvPr id="13" name="image12.gif">
            <a:extLst>
              <a:ext uri="{FF2B5EF4-FFF2-40B4-BE49-F238E27FC236}">
                <a16:creationId xmlns:a16="http://schemas.microsoft.com/office/drawing/2014/main" id="{70A62F28-0EF1-45CD-B124-B2B016D25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32653" y="2925672"/>
            <a:ext cx="2830139" cy="1800000"/>
          </a:xfrm>
          <a:prstGeom prst="rect">
            <a:avLst/>
          </a:prstGeom>
          <a:ln/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0B62002-21D7-498D-9CB8-60552D76A3F6}"/>
              </a:ext>
            </a:extLst>
          </p:cNvPr>
          <p:cNvSpPr txBox="1"/>
          <p:nvPr/>
        </p:nvSpPr>
        <p:spPr>
          <a:xfrm>
            <a:off x="471378" y="1285569"/>
            <a:ext cx="110479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Authentication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80A110-F22C-4248-AB62-DC307E10679D}"/>
              </a:ext>
            </a:extLst>
          </p:cNvPr>
          <p:cNvSpPr txBox="1"/>
          <p:nvPr/>
        </p:nvSpPr>
        <p:spPr>
          <a:xfrm>
            <a:off x="1355928" y="4725672"/>
            <a:ext cx="1109599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List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campaigns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10F54C1-EACA-4753-897B-54A97054318F}"/>
              </a:ext>
            </a:extLst>
          </p:cNvPr>
          <p:cNvSpPr txBox="1"/>
          <p:nvPr/>
        </p:nvSpPr>
        <p:spPr>
          <a:xfrm>
            <a:off x="4731799" y="1285569"/>
            <a:ext cx="1513556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List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survey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comments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72F708-7101-43FF-91E9-614E922F80F5}"/>
              </a:ext>
            </a:extLst>
          </p:cNvPr>
          <p:cNvSpPr txBox="1"/>
          <p:nvPr/>
        </p:nvSpPr>
        <p:spPr>
          <a:xfrm>
            <a:off x="5792452" y="4725672"/>
            <a:ext cx="1511952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View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survey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8" name="Google Shape;679;p59">
            <a:extLst>
              <a:ext uri="{FF2B5EF4-FFF2-40B4-BE49-F238E27FC236}">
                <a16:creationId xmlns:a16="http://schemas.microsoft.com/office/drawing/2014/main" id="{D3D2BE06-9D4D-433F-9D0E-F6EB2B8CB800}"/>
              </a:ext>
            </a:extLst>
          </p:cNvPr>
          <p:cNvSpPr/>
          <p:nvPr/>
        </p:nvSpPr>
        <p:spPr>
          <a:xfrm flipV="1">
            <a:off x="730681" y="3445259"/>
            <a:ext cx="551890" cy="544269"/>
          </a:xfrm>
          <a:custGeom>
            <a:avLst/>
            <a:gdLst/>
            <a:ahLst/>
            <a:cxnLst/>
            <a:rect l="l" t="t" r="r" b="b"/>
            <a:pathLst>
              <a:path w="1458" h="1328" extrusionOk="0">
                <a:moveTo>
                  <a:pt x="1047" y="1"/>
                </a:moveTo>
                <a:lnTo>
                  <a:pt x="1047" y="188"/>
                </a:lnTo>
                <a:cubicBezTo>
                  <a:pt x="484" y="289"/>
                  <a:pt x="51" y="758"/>
                  <a:pt x="1" y="1328"/>
                </a:cubicBezTo>
                <a:lnTo>
                  <a:pt x="477" y="1328"/>
                </a:lnTo>
                <a:cubicBezTo>
                  <a:pt x="527" y="1018"/>
                  <a:pt x="751" y="765"/>
                  <a:pt x="1047" y="679"/>
                </a:cubicBezTo>
                <a:lnTo>
                  <a:pt x="1047" y="845"/>
                </a:lnTo>
                <a:lnTo>
                  <a:pt x="1458" y="433"/>
                </a:lnTo>
                <a:lnTo>
                  <a:pt x="104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679;p59">
            <a:extLst>
              <a:ext uri="{FF2B5EF4-FFF2-40B4-BE49-F238E27FC236}">
                <a16:creationId xmlns:a16="http://schemas.microsoft.com/office/drawing/2014/main" id="{C978B3C5-4F80-49D5-ADCB-7F9399E1AF85}"/>
              </a:ext>
            </a:extLst>
          </p:cNvPr>
          <p:cNvSpPr/>
          <p:nvPr/>
        </p:nvSpPr>
        <p:spPr>
          <a:xfrm rot="16200000" flipV="1">
            <a:off x="4403365" y="3425275"/>
            <a:ext cx="551890" cy="544269"/>
          </a:xfrm>
          <a:custGeom>
            <a:avLst/>
            <a:gdLst/>
            <a:ahLst/>
            <a:cxnLst/>
            <a:rect l="l" t="t" r="r" b="b"/>
            <a:pathLst>
              <a:path w="1458" h="1328" extrusionOk="0">
                <a:moveTo>
                  <a:pt x="1047" y="1"/>
                </a:moveTo>
                <a:lnTo>
                  <a:pt x="1047" y="188"/>
                </a:lnTo>
                <a:cubicBezTo>
                  <a:pt x="484" y="289"/>
                  <a:pt x="51" y="758"/>
                  <a:pt x="1" y="1328"/>
                </a:cubicBezTo>
                <a:lnTo>
                  <a:pt x="477" y="1328"/>
                </a:lnTo>
                <a:cubicBezTo>
                  <a:pt x="527" y="1018"/>
                  <a:pt x="751" y="765"/>
                  <a:pt x="1047" y="679"/>
                </a:cubicBezTo>
                <a:lnTo>
                  <a:pt x="1047" y="845"/>
                </a:lnTo>
                <a:lnTo>
                  <a:pt x="1458" y="433"/>
                </a:lnTo>
                <a:lnTo>
                  <a:pt x="104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79;p59">
            <a:extLst>
              <a:ext uri="{FF2B5EF4-FFF2-40B4-BE49-F238E27FC236}">
                <a16:creationId xmlns:a16="http://schemas.microsoft.com/office/drawing/2014/main" id="{B607EE06-1531-400E-A1BF-39369941CDC1}"/>
              </a:ext>
            </a:extLst>
          </p:cNvPr>
          <p:cNvSpPr/>
          <p:nvPr/>
        </p:nvSpPr>
        <p:spPr>
          <a:xfrm flipV="1">
            <a:off x="5036874" y="3445259"/>
            <a:ext cx="551890" cy="544269"/>
          </a:xfrm>
          <a:custGeom>
            <a:avLst/>
            <a:gdLst/>
            <a:ahLst/>
            <a:cxnLst/>
            <a:rect l="l" t="t" r="r" b="b"/>
            <a:pathLst>
              <a:path w="1458" h="1328" extrusionOk="0">
                <a:moveTo>
                  <a:pt x="1047" y="1"/>
                </a:moveTo>
                <a:lnTo>
                  <a:pt x="1047" y="188"/>
                </a:lnTo>
                <a:cubicBezTo>
                  <a:pt x="484" y="289"/>
                  <a:pt x="51" y="758"/>
                  <a:pt x="1" y="1328"/>
                </a:cubicBezTo>
                <a:lnTo>
                  <a:pt x="477" y="1328"/>
                </a:lnTo>
                <a:cubicBezTo>
                  <a:pt x="527" y="1018"/>
                  <a:pt x="751" y="765"/>
                  <a:pt x="1047" y="679"/>
                </a:cubicBezTo>
                <a:lnTo>
                  <a:pt x="1047" y="845"/>
                </a:lnTo>
                <a:lnTo>
                  <a:pt x="1458" y="433"/>
                </a:lnTo>
                <a:lnTo>
                  <a:pt x="104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79;p59">
            <a:extLst>
              <a:ext uri="{FF2B5EF4-FFF2-40B4-BE49-F238E27FC236}">
                <a16:creationId xmlns:a16="http://schemas.microsoft.com/office/drawing/2014/main" id="{66473F35-A26F-4D8D-9CD2-DD584CFF5E0E}"/>
              </a:ext>
            </a:extLst>
          </p:cNvPr>
          <p:cNvSpPr/>
          <p:nvPr/>
        </p:nvSpPr>
        <p:spPr>
          <a:xfrm rot="10800000" flipV="1">
            <a:off x="7788072" y="2332456"/>
            <a:ext cx="551890" cy="544269"/>
          </a:xfrm>
          <a:custGeom>
            <a:avLst/>
            <a:gdLst/>
            <a:ahLst/>
            <a:cxnLst/>
            <a:rect l="l" t="t" r="r" b="b"/>
            <a:pathLst>
              <a:path w="1458" h="1328" extrusionOk="0">
                <a:moveTo>
                  <a:pt x="1047" y="1"/>
                </a:moveTo>
                <a:lnTo>
                  <a:pt x="1047" y="188"/>
                </a:lnTo>
                <a:cubicBezTo>
                  <a:pt x="484" y="289"/>
                  <a:pt x="51" y="758"/>
                  <a:pt x="1" y="1328"/>
                </a:cubicBezTo>
                <a:lnTo>
                  <a:pt x="477" y="1328"/>
                </a:lnTo>
                <a:cubicBezTo>
                  <a:pt x="527" y="1018"/>
                  <a:pt x="751" y="765"/>
                  <a:pt x="1047" y="679"/>
                </a:cubicBezTo>
                <a:lnTo>
                  <a:pt x="1047" y="845"/>
                </a:lnTo>
                <a:lnTo>
                  <a:pt x="1458" y="433"/>
                </a:lnTo>
                <a:lnTo>
                  <a:pt x="1047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68B9B3-1A01-4F15-89F0-91E4E66B16E0}"/>
              </a:ext>
            </a:extLst>
          </p:cNvPr>
          <p:cNvSpPr txBox="1"/>
          <p:nvPr/>
        </p:nvSpPr>
        <p:spPr>
          <a:xfrm>
            <a:off x="8302993" y="2281426"/>
            <a:ext cx="84100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Edit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survey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5" name="Google Shape;695;p59">
            <a:extLst>
              <a:ext uri="{FF2B5EF4-FFF2-40B4-BE49-F238E27FC236}">
                <a16:creationId xmlns:a16="http://schemas.microsoft.com/office/drawing/2014/main" id="{6E9EC5DF-57E5-4B35-B5EE-58F43F245F98}"/>
              </a:ext>
            </a:extLst>
          </p:cNvPr>
          <p:cNvSpPr/>
          <p:nvPr/>
        </p:nvSpPr>
        <p:spPr>
          <a:xfrm rot="12634263">
            <a:off x="924753" y="4159573"/>
            <a:ext cx="483343" cy="511673"/>
          </a:xfrm>
          <a:custGeom>
            <a:avLst/>
            <a:gdLst/>
            <a:ahLst/>
            <a:cxnLst/>
            <a:rect l="l" t="t" r="r" b="b"/>
            <a:pathLst>
              <a:path w="2389" h="2547" extrusionOk="0">
                <a:moveTo>
                  <a:pt x="1148" y="0"/>
                </a:moveTo>
                <a:cubicBezTo>
                  <a:pt x="765" y="0"/>
                  <a:pt x="397" y="173"/>
                  <a:pt x="159" y="476"/>
                </a:cubicBezTo>
                <a:lnTo>
                  <a:pt x="1" y="354"/>
                </a:lnTo>
                <a:lnTo>
                  <a:pt x="116" y="967"/>
                </a:lnTo>
                <a:lnTo>
                  <a:pt x="700" y="909"/>
                </a:lnTo>
                <a:lnTo>
                  <a:pt x="498" y="750"/>
                </a:lnTo>
                <a:cubicBezTo>
                  <a:pt x="669" y="541"/>
                  <a:pt x="910" y="441"/>
                  <a:pt x="1149" y="441"/>
                </a:cubicBezTo>
                <a:cubicBezTo>
                  <a:pt x="1454" y="441"/>
                  <a:pt x="1755" y="605"/>
                  <a:pt x="1905" y="916"/>
                </a:cubicBezTo>
                <a:cubicBezTo>
                  <a:pt x="2165" y="1472"/>
                  <a:pt x="1768" y="2106"/>
                  <a:pt x="1148" y="2106"/>
                </a:cubicBezTo>
                <a:lnTo>
                  <a:pt x="1148" y="2546"/>
                </a:lnTo>
                <a:cubicBezTo>
                  <a:pt x="1840" y="2532"/>
                  <a:pt x="2388" y="1962"/>
                  <a:pt x="2388" y="1277"/>
                </a:cubicBezTo>
                <a:cubicBezTo>
                  <a:pt x="2388" y="584"/>
                  <a:pt x="1840" y="22"/>
                  <a:pt x="1148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6FD9D6C-2744-4274-AAE9-4C75C50E6056}"/>
              </a:ext>
            </a:extLst>
          </p:cNvPr>
          <p:cNvSpPr txBox="1"/>
          <p:nvPr/>
        </p:nvSpPr>
        <p:spPr>
          <a:xfrm>
            <a:off x="147017" y="4184576"/>
            <a:ext cx="740087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Import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surveys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7" name="Google Shape;695;p59">
            <a:extLst>
              <a:ext uri="{FF2B5EF4-FFF2-40B4-BE49-F238E27FC236}">
                <a16:creationId xmlns:a16="http://schemas.microsoft.com/office/drawing/2014/main" id="{7B999E43-4603-4714-AC38-EE353C145413}"/>
              </a:ext>
            </a:extLst>
          </p:cNvPr>
          <p:cNvSpPr/>
          <p:nvPr/>
        </p:nvSpPr>
        <p:spPr>
          <a:xfrm rot="8965737" flipH="1">
            <a:off x="7760092" y="1568788"/>
            <a:ext cx="483343" cy="511673"/>
          </a:xfrm>
          <a:custGeom>
            <a:avLst/>
            <a:gdLst/>
            <a:ahLst/>
            <a:cxnLst/>
            <a:rect l="l" t="t" r="r" b="b"/>
            <a:pathLst>
              <a:path w="2389" h="2547" extrusionOk="0">
                <a:moveTo>
                  <a:pt x="1148" y="0"/>
                </a:moveTo>
                <a:cubicBezTo>
                  <a:pt x="765" y="0"/>
                  <a:pt x="397" y="173"/>
                  <a:pt x="159" y="476"/>
                </a:cubicBezTo>
                <a:lnTo>
                  <a:pt x="1" y="354"/>
                </a:lnTo>
                <a:lnTo>
                  <a:pt x="116" y="967"/>
                </a:lnTo>
                <a:lnTo>
                  <a:pt x="700" y="909"/>
                </a:lnTo>
                <a:lnTo>
                  <a:pt x="498" y="750"/>
                </a:lnTo>
                <a:cubicBezTo>
                  <a:pt x="669" y="541"/>
                  <a:pt x="910" y="441"/>
                  <a:pt x="1149" y="441"/>
                </a:cubicBezTo>
                <a:cubicBezTo>
                  <a:pt x="1454" y="441"/>
                  <a:pt x="1755" y="605"/>
                  <a:pt x="1905" y="916"/>
                </a:cubicBezTo>
                <a:cubicBezTo>
                  <a:pt x="2165" y="1472"/>
                  <a:pt x="1768" y="2106"/>
                  <a:pt x="1148" y="2106"/>
                </a:cubicBezTo>
                <a:lnTo>
                  <a:pt x="1148" y="2546"/>
                </a:lnTo>
                <a:cubicBezTo>
                  <a:pt x="1840" y="2532"/>
                  <a:pt x="2388" y="1962"/>
                  <a:pt x="2388" y="1277"/>
                </a:cubicBezTo>
                <a:cubicBezTo>
                  <a:pt x="2388" y="584"/>
                  <a:pt x="1840" y="22"/>
                  <a:pt x="1148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42178B5-3988-42F5-86D8-C6355E48C7E2}"/>
              </a:ext>
            </a:extLst>
          </p:cNvPr>
          <p:cNvSpPr txBox="1"/>
          <p:nvPr/>
        </p:nvSpPr>
        <p:spPr>
          <a:xfrm>
            <a:off x="8215952" y="1593792"/>
            <a:ext cx="90734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Process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comments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09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93CF7FA8-2F63-49F3-8BEA-D5823652CC8B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1.</a:t>
            </a:r>
            <a:r>
              <a:rPr lang="en-US" sz="2000" dirty="0"/>
              <a:t> User interface definition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72554B3-4198-46F4-B0D6-79E242A8417F}"/>
              </a:ext>
            </a:extLst>
          </p:cNvPr>
          <p:cNvSpPr txBox="1"/>
          <p:nvPr/>
        </p:nvSpPr>
        <p:spPr>
          <a:xfrm>
            <a:off x="699010" y="1456003"/>
            <a:ext cx="17615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es-ES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(MySQL)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67EF8D-44AF-4661-A8CF-093A38D72E26}"/>
              </a:ext>
            </a:extLst>
          </p:cNvPr>
          <p:cNvSpPr txBox="1"/>
          <p:nvPr/>
        </p:nvSpPr>
        <p:spPr>
          <a:xfrm>
            <a:off x="4906370" y="2142116"/>
            <a:ext cx="3787535" cy="23310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professor has not taught this group</a:t>
            </a:r>
          </a:p>
          <a:p>
            <a:pPr marL="34290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Problematic comments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Offensive comments</a:t>
            </a:r>
            <a:endParaRPr lang="en-US" sz="1200" u="none" strike="noStrike" dirty="0">
              <a:effectLst/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Professor comment on subject question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Subject comment in professor question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Spelling mistakes</a:t>
            </a: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200" u="none" strike="noStrike" dirty="0"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Exclamation points and excessive emoticons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28FA88-0FFE-48A4-9492-CE3234C31F0A}"/>
              </a:ext>
            </a:extLst>
          </p:cNvPr>
          <p:cNvSpPr txBox="1"/>
          <p:nvPr/>
        </p:nvSpPr>
        <p:spPr>
          <a:xfrm>
            <a:off x="4906370" y="1836640"/>
            <a:ext cx="989373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Issue types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614C94-CC7B-408A-8C3C-83DE00F3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0" y="1763780"/>
            <a:ext cx="3631921" cy="3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7719FBB-B9D5-45DE-ACC8-8CB74E0AF174}"/>
              </a:ext>
            </a:extLst>
          </p:cNvPr>
          <p:cNvSpPr/>
          <p:nvPr/>
        </p:nvSpPr>
        <p:spPr>
          <a:xfrm>
            <a:off x="4300421" y="2015232"/>
            <a:ext cx="1493106" cy="11130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200" noProof="1">
                <a:solidFill>
                  <a:schemeClr val="bg1">
                    <a:lumMod val="90000"/>
                    <a:lumOff val="1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Load_data.ipynb</a:t>
            </a:r>
          </a:p>
          <a:p>
            <a:pPr algn="ctr"/>
            <a:r>
              <a:rPr lang="es-ES" sz="1200" noProof="1">
                <a:solidFill>
                  <a:schemeClr val="bg1">
                    <a:lumMod val="50000"/>
                    <a:lumOff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(Jupyter Notebook)</a:t>
            </a:r>
          </a:p>
          <a:p>
            <a:pPr algn="ctr"/>
            <a:endParaRPr lang="es-ES" noProof="1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s-ES" noProof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" name="Google Shape;380;p43">
            <a:extLst>
              <a:ext uri="{FF2B5EF4-FFF2-40B4-BE49-F238E27FC236}">
                <a16:creationId xmlns:a16="http://schemas.microsoft.com/office/drawing/2014/main" id="{A2EBCC88-AA95-4512-B142-44071564B39F}"/>
              </a:ext>
            </a:extLst>
          </p:cNvPr>
          <p:cNvSpPr txBox="1">
            <a:spLocks/>
          </p:cNvSpPr>
          <p:nvPr/>
        </p:nvSpPr>
        <p:spPr>
          <a:xfrm>
            <a:off x="754872" y="5205"/>
            <a:ext cx="7634256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</a:t>
            </a:r>
            <a:r>
              <a:rPr lang="en-US" sz="2000" dirty="0"/>
              <a:t>2</a:t>
            </a:r>
            <a:r>
              <a:rPr lang="en-US" sz="2000" b="1" dirty="0"/>
              <a:t> and 3.</a:t>
            </a:r>
            <a:r>
              <a:rPr lang="en-US" sz="2000" dirty="0"/>
              <a:t> Load sample files and language detection</a:t>
            </a:r>
          </a:p>
          <a:p>
            <a:r>
              <a:rPr lang="en-US" sz="2000" b="0" dirty="0"/>
              <a:t>Implementation</a:t>
            </a:r>
          </a:p>
        </p:txBody>
      </p:sp>
      <p:pic>
        <p:nvPicPr>
          <p:cNvPr id="6" name="image52.png">
            <a:extLst>
              <a:ext uri="{FF2B5EF4-FFF2-40B4-BE49-F238E27FC236}">
                <a16:creationId xmlns:a16="http://schemas.microsoft.com/office/drawing/2014/main" id="{F5BDF51A-F8B2-4823-8F3C-A59A8CE9061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48364" y="2015232"/>
            <a:ext cx="2490470" cy="2634615"/>
          </a:xfrm>
          <a:prstGeom prst="rect">
            <a:avLst/>
          </a:prstGeom>
          <a:noFill/>
          <a:ln/>
        </p:spPr>
      </p:pic>
      <p:pic>
        <p:nvPicPr>
          <p:cNvPr id="7" name="image56.png">
            <a:extLst>
              <a:ext uri="{FF2B5EF4-FFF2-40B4-BE49-F238E27FC236}">
                <a16:creationId xmlns:a16="http://schemas.microsoft.com/office/drawing/2014/main" id="{D9109E94-9561-4B01-B3DC-7A8AF07E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14122" y="2548928"/>
            <a:ext cx="1360170" cy="1371600"/>
          </a:xfrm>
          <a:prstGeom prst="rect">
            <a:avLst/>
          </a:prstGeom>
          <a:ln/>
        </p:spPr>
      </p:pic>
      <p:sp>
        <p:nvSpPr>
          <p:cNvPr id="8" name="Google Shape;3979;p61">
            <a:extLst>
              <a:ext uri="{FF2B5EF4-FFF2-40B4-BE49-F238E27FC236}">
                <a16:creationId xmlns:a16="http://schemas.microsoft.com/office/drawing/2014/main" id="{051C967E-4730-4D83-A1C0-36F371C14ED0}"/>
              </a:ext>
            </a:extLst>
          </p:cNvPr>
          <p:cNvSpPr/>
          <p:nvPr/>
        </p:nvSpPr>
        <p:spPr>
          <a:xfrm>
            <a:off x="3962572" y="3239901"/>
            <a:ext cx="2227811" cy="212920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43" y="26923"/>
                </a:lnTo>
                <a:lnTo>
                  <a:pt x="65725" y="13477"/>
                </a:lnTo>
                <a:lnTo>
                  <a:pt x="54943" y="0"/>
                </a:ln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464A56-E3DB-4838-867B-E86FF3E2BE58}"/>
              </a:ext>
            </a:extLst>
          </p:cNvPr>
          <p:cNvSpPr txBox="1"/>
          <p:nvPr/>
        </p:nvSpPr>
        <p:spPr>
          <a:xfrm>
            <a:off x="4493341" y="2575605"/>
            <a:ext cx="1112805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LanguageDetector</a:t>
            </a:r>
            <a:endParaRPr lang="en-US" sz="1000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2139E2-BF35-4A5A-AE48-2D0D631BB6C7}"/>
              </a:ext>
            </a:extLst>
          </p:cNvPr>
          <p:cNvSpPr txBox="1"/>
          <p:nvPr/>
        </p:nvSpPr>
        <p:spPr>
          <a:xfrm>
            <a:off x="4525433" y="3560531"/>
            <a:ext cx="981359" cy="10156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Python 3.8</a:t>
            </a:r>
          </a:p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Jupyter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6.1.4</a:t>
            </a:r>
          </a:p>
          <a:p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Pandas 1.1.3</a:t>
            </a:r>
          </a:p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Spacy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2.3</a:t>
            </a:r>
          </a:p>
          <a:p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PyCld2 0.41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254AE96-3ECB-45FD-BFFF-47B04FBCD462}"/>
              </a:ext>
            </a:extLst>
          </p:cNvPr>
          <p:cNvSpPr txBox="1"/>
          <p:nvPr/>
        </p:nvSpPr>
        <p:spPr>
          <a:xfrm>
            <a:off x="4493341" y="2841278"/>
            <a:ext cx="1112805" cy="2462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PyCld2</a:t>
            </a:r>
          </a:p>
        </p:txBody>
      </p:sp>
    </p:spTree>
    <p:extLst>
      <p:ext uri="{BB962C8B-B14F-4D97-AF65-F5344CB8AC3E}">
        <p14:creationId xmlns:p14="http://schemas.microsoft.com/office/powerpoint/2010/main" val="2695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159C72A7-A25B-4A8C-A985-EAA72BBFD4C3}"/>
              </a:ext>
            </a:extLst>
          </p:cNvPr>
          <p:cNvSpPr txBox="1">
            <a:spLocks/>
          </p:cNvSpPr>
          <p:nvPr/>
        </p:nvSpPr>
        <p:spPr>
          <a:xfrm>
            <a:off x="754872" y="5205"/>
            <a:ext cx="7634256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2 and 3.</a:t>
            </a:r>
            <a:r>
              <a:rPr lang="en-US" sz="2000" dirty="0"/>
              <a:t> Load sample files and language detection</a:t>
            </a:r>
            <a:br>
              <a:rPr lang="en-US" sz="2000" dirty="0"/>
            </a:br>
            <a:r>
              <a:rPr lang="en-US" sz="2000" b="0" dirty="0"/>
              <a:t>Results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1B70AB-BD99-4A8D-89B5-3AAC83DD1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0546"/>
              </p:ext>
            </p:extLst>
          </p:nvPr>
        </p:nvGraphicFramePr>
        <p:xfrm>
          <a:off x="1631775" y="2687373"/>
          <a:ext cx="2267178" cy="100012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22242">
                  <a:extLst>
                    <a:ext uri="{9D8B030D-6E8A-4147-A177-3AD203B41FA5}">
                      <a16:colId xmlns:a16="http://schemas.microsoft.com/office/drawing/2014/main" val="1049619480"/>
                    </a:ext>
                  </a:extLst>
                </a:gridCol>
                <a:gridCol w="672468">
                  <a:extLst>
                    <a:ext uri="{9D8B030D-6E8A-4147-A177-3AD203B41FA5}">
                      <a16:colId xmlns:a16="http://schemas.microsoft.com/office/drawing/2014/main" val="3674687285"/>
                    </a:ext>
                  </a:extLst>
                </a:gridCol>
                <a:gridCol w="672468">
                  <a:extLst>
                    <a:ext uri="{9D8B030D-6E8A-4147-A177-3AD203B41FA5}">
                      <a16:colId xmlns:a16="http://schemas.microsoft.com/office/drawing/2014/main" val="199557439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 err="1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Academic</a:t>
                      </a: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  <a:r>
                        <a:rPr lang="es-ES" sz="900" b="1" dirty="0" err="1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year</a:t>
                      </a:r>
                      <a:endParaRPr lang="es-ES" sz="900" b="1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5400" marR="25400" marT="25400" marB="2540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</a:t>
                      </a:r>
                    </a:p>
                  </a:txBody>
                  <a:tcPr marL="25400" marR="25400" marT="25400" marB="2540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 err="1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Percentage</a:t>
                      </a:r>
                      <a:endParaRPr lang="es-ES" sz="900" b="1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5400" marR="25400" marT="25400" marB="2540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810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2017-18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90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1,14%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3011444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2018-19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1,468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18,56%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7443034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2019-20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6,353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80,31%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8724417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b="1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7,911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 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872721773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0AFC94A-3BA3-4D1C-9AC5-2F0AFB325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58608"/>
              </p:ext>
            </p:extLst>
          </p:nvPr>
        </p:nvGraphicFramePr>
        <p:xfrm>
          <a:off x="4571999" y="2132263"/>
          <a:ext cx="3194501" cy="24003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041512">
                  <a:extLst>
                    <a:ext uri="{9D8B030D-6E8A-4147-A177-3AD203B41FA5}">
                      <a16:colId xmlns:a16="http://schemas.microsoft.com/office/drawing/2014/main" val="1090289247"/>
                    </a:ext>
                  </a:extLst>
                </a:gridCol>
                <a:gridCol w="504720">
                  <a:extLst>
                    <a:ext uri="{9D8B030D-6E8A-4147-A177-3AD203B41FA5}">
                      <a16:colId xmlns:a16="http://schemas.microsoft.com/office/drawing/2014/main" val="566839240"/>
                    </a:ext>
                  </a:extLst>
                </a:gridCol>
                <a:gridCol w="648269">
                  <a:extLst>
                    <a:ext uri="{9D8B030D-6E8A-4147-A177-3AD203B41FA5}">
                      <a16:colId xmlns:a16="http://schemas.microsoft.com/office/drawing/2014/main" val="14182204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Issue</a:t>
                      </a:r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type</a:t>
                      </a:r>
                      <a:endParaRPr lang="es-ES" sz="900" b="1" i="0" u="none" strike="noStrike" dirty="0">
                        <a:solidFill>
                          <a:srgbClr val="0A3455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900" b="1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900" b="1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315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Comentari</a:t>
                      </a:r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problemàtic</a:t>
                      </a:r>
                      <a:endParaRPr lang="es-ES" sz="900" b="1" i="0" u="none" strike="noStrike" dirty="0">
                        <a:solidFill>
                          <a:srgbClr val="0A3455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1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53.88%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24393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No ha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impartit</a:t>
                      </a:r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classe</a:t>
                      </a:r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a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aquest</a:t>
                      </a:r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  <a:r>
                        <a:rPr lang="es-ES" sz="900" b="1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grup</a:t>
                      </a:r>
                      <a:endParaRPr lang="es-ES" sz="900" b="1" i="0" u="none" strike="noStrike" dirty="0">
                        <a:solidFill>
                          <a:srgbClr val="0A3455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22.86%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38322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Comentari de professor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10.54%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45708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Faltes </a:t>
                      </a:r>
                      <a:r>
                        <a:rPr lang="es-ES" sz="900" b="0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d'ortografia</a:t>
                      </a:r>
                      <a:endParaRPr lang="es-ES" sz="900" b="0" i="0" u="none" strike="noStrike" dirty="0">
                        <a:solidFill>
                          <a:srgbClr val="0A3455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3.58%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109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Canvi</a:t>
                      </a:r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de </a:t>
                      </a:r>
                      <a:r>
                        <a:rPr lang="es-ES" sz="900" b="0" i="0" u="none" strike="noStrike" dirty="0" err="1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professor</a:t>
                      </a:r>
                      <a:endParaRPr lang="es-ES" sz="900" b="0" i="0" u="none" strike="noStrike" dirty="0">
                        <a:solidFill>
                          <a:srgbClr val="0A3455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3.38%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01782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Comentari ofensiu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2.19%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9592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Comentari d'assignatura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1.39%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75164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Duplicar a professor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0.99%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95414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Comentari excel·lent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0.80%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70063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Exclamacions o emoticones excessius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0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0.40%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94520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1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900" b="1" i="0" u="none" strike="noStrike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503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900" b="1" i="0" u="none" strike="noStrike" dirty="0">
                          <a:solidFill>
                            <a:srgbClr val="0A3455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845403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87168A7-9B65-4F27-B0FB-9C6F02ABDD82}"/>
              </a:ext>
            </a:extLst>
          </p:cNvPr>
          <p:cNvSpPr txBox="1"/>
          <p:nvPr/>
        </p:nvSpPr>
        <p:spPr>
          <a:xfrm>
            <a:off x="1631775" y="2410374"/>
            <a:ext cx="2267178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Comments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year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B42532-9CC8-4880-BB71-4C752B451481}"/>
              </a:ext>
            </a:extLst>
          </p:cNvPr>
          <p:cNvSpPr txBox="1"/>
          <p:nvPr/>
        </p:nvSpPr>
        <p:spPr>
          <a:xfrm>
            <a:off x="4571999" y="1855264"/>
            <a:ext cx="319450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Comments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issue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type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0;p43">
            <a:extLst>
              <a:ext uri="{FF2B5EF4-FFF2-40B4-BE49-F238E27FC236}">
                <a16:creationId xmlns:a16="http://schemas.microsoft.com/office/drawing/2014/main" id="{AE61FCA7-C84B-41D9-8E30-EAF5507D9220}"/>
              </a:ext>
            </a:extLst>
          </p:cNvPr>
          <p:cNvSpPr txBox="1">
            <a:spLocks/>
          </p:cNvSpPr>
          <p:nvPr/>
        </p:nvSpPr>
        <p:spPr>
          <a:xfrm>
            <a:off x="754872" y="5205"/>
            <a:ext cx="7634256" cy="1450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b="1" dirty="0"/>
              <a:t>Iteration 2 and 3.</a:t>
            </a:r>
            <a:r>
              <a:rPr lang="en-US" sz="2000" dirty="0"/>
              <a:t> Load sample files and language detection</a:t>
            </a:r>
            <a:br>
              <a:rPr lang="en-US" sz="2000" dirty="0"/>
            </a:br>
            <a:r>
              <a:rPr lang="en-US" sz="2000" b="0" dirty="0"/>
              <a:t>Language enhancement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67A9E42-29DA-43DC-938E-4EBC3DD19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18607"/>
              </p:ext>
            </p:extLst>
          </p:nvPr>
        </p:nvGraphicFramePr>
        <p:xfrm>
          <a:off x="754872" y="2118818"/>
          <a:ext cx="3590175" cy="1321643"/>
        </p:xfrm>
        <a:graphic>
          <a:graphicData uri="http://schemas.openxmlformats.org/drawingml/2006/table">
            <a:tbl>
              <a:tblPr>
                <a:tableStyleId>{130AA20B-B750-4BF9-A1C6-08387A2712D1}</a:tableStyleId>
              </a:tblPr>
              <a:tblGrid>
                <a:gridCol w="921790">
                  <a:extLst>
                    <a:ext uri="{9D8B030D-6E8A-4147-A177-3AD203B41FA5}">
                      <a16:colId xmlns:a16="http://schemas.microsoft.com/office/drawing/2014/main" val="2541037064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252625220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26492247"/>
                    </a:ext>
                  </a:extLst>
                </a:gridCol>
                <a:gridCol w="479338">
                  <a:extLst>
                    <a:ext uri="{9D8B030D-6E8A-4147-A177-3AD203B41FA5}">
                      <a16:colId xmlns:a16="http://schemas.microsoft.com/office/drawing/2014/main" val="3453308512"/>
                    </a:ext>
                  </a:extLst>
                </a:gridCol>
                <a:gridCol w="537571">
                  <a:extLst>
                    <a:ext uri="{9D8B030D-6E8A-4147-A177-3AD203B41FA5}">
                      <a16:colId xmlns:a16="http://schemas.microsoft.com/office/drawing/2014/main" val="1458506495"/>
                    </a:ext>
                  </a:extLst>
                </a:gridCol>
                <a:gridCol w="537571">
                  <a:extLst>
                    <a:ext uri="{9D8B030D-6E8A-4147-A177-3AD203B41FA5}">
                      <a16:colId xmlns:a16="http://schemas.microsoft.com/office/drawing/2014/main" val="20021204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Idioma PyCld2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4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Idioma </a:t>
                      </a:r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Spacy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xx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61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5,815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11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141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31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5,998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83293"/>
                  </a:ext>
                </a:extLst>
              </a:tr>
              <a:tr h="16855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16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1,297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19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13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1,345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54575"/>
                  </a:ext>
                </a:extLst>
              </a:tr>
              <a:tr h="18257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60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8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239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25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324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12185"/>
                  </a:ext>
                </a:extLst>
              </a:tr>
              <a:tr h="1995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xx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68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28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30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55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66911"/>
                  </a:ext>
                </a:extLst>
              </a:tr>
              <a:tr h="1995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5,959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1,336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429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124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7,848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140942"/>
                  </a:ext>
                </a:extLst>
              </a:tr>
            </a:tbl>
          </a:graphicData>
        </a:graphic>
      </p:graphicFrame>
      <p:graphicFrame>
        <p:nvGraphicFramePr>
          <p:cNvPr id="12" name="Tabla 13">
            <a:extLst>
              <a:ext uri="{FF2B5EF4-FFF2-40B4-BE49-F238E27FC236}">
                <a16:creationId xmlns:a16="http://schemas.microsoft.com/office/drawing/2014/main" id="{26964FE1-9B38-41F2-B5DC-F961AA421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98542"/>
              </p:ext>
            </p:extLst>
          </p:nvPr>
        </p:nvGraphicFramePr>
        <p:xfrm>
          <a:off x="1536266" y="3781110"/>
          <a:ext cx="2027383" cy="3708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05150">
                  <a:extLst>
                    <a:ext uri="{9D8B030D-6E8A-4147-A177-3AD203B41FA5}">
                      <a16:colId xmlns:a16="http://schemas.microsoft.com/office/drawing/2014/main" val="161765345"/>
                    </a:ext>
                  </a:extLst>
                </a:gridCol>
                <a:gridCol w="520554">
                  <a:extLst>
                    <a:ext uri="{9D8B030D-6E8A-4147-A177-3AD203B41FA5}">
                      <a16:colId xmlns:a16="http://schemas.microsoft.com/office/drawing/2014/main" val="160576069"/>
                    </a:ext>
                  </a:extLst>
                </a:gridCol>
                <a:gridCol w="601679">
                  <a:extLst>
                    <a:ext uri="{9D8B030D-6E8A-4147-A177-3AD203B41FA5}">
                      <a16:colId xmlns:a16="http://schemas.microsoft.com/office/drawing/2014/main" val="208264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u="none" strike="noStrike" dirty="0" err="1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Divergence</a:t>
                      </a:r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: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497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1" u="none" strike="noStrike" dirty="0">
                          <a:solidFill>
                            <a:schemeClr val="bg1"/>
                          </a:solidFill>
                          <a:effectLst/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6,3%</a:t>
                      </a:r>
                      <a:endParaRPr lang="es-ES" sz="1100" b="1" i="0" u="none" strike="noStrike" dirty="0">
                        <a:solidFill>
                          <a:schemeClr val="bg1"/>
                        </a:solidFill>
                        <a:effectLst/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39752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6A1AFF44-2316-48D9-974D-D7B9893E7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141485"/>
              </p:ext>
            </p:extLst>
          </p:nvPr>
        </p:nvGraphicFramePr>
        <p:xfrm>
          <a:off x="4853078" y="2118818"/>
          <a:ext cx="3052604" cy="1122137"/>
        </p:xfrm>
        <a:graphic>
          <a:graphicData uri="http://schemas.openxmlformats.org/drawingml/2006/table">
            <a:tbl>
              <a:tblPr>
                <a:tableStyleId>{130AA20B-B750-4BF9-A1C6-08387A2712D1}</a:tableStyleId>
              </a:tblPr>
              <a:tblGrid>
                <a:gridCol w="921790">
                  <a:extLst>
                    <a:ext uri="{9D8B030D-6E8A-4147-A177-3AD203B41FA5}">
                      <a16:colId xmlns:a16="http://schemas.microsoft.com/office/drawing/2014/main" val="2541037064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252625220"/>
                    </a:ext>
                  </a:extLst>
                </a:gridCol>
                <a:gridCol w="532014">
                  <a:extLst>
                    <a:ext uri="{9D8B030D-6E8A-4147-A177-3AD203B41FA5}">
                      <a16:colId xmlns:a16="http://schemas.microsoft.com/office/drawing/2014/main" val="226492247"/>
                    </a:ext>
                  </a:extLst>
                </a:gridCol>
                <a:gridCol w="479338">
                  <a:extLst>
                    <a:ext uri="{9D8B030D-6E8A-4147-A177-3AD203B41FA5}">
                      <a16:colId xmlns:a16="http://schemas.microsoft.com/office/drawing/2014/main" val="3453308512"/>
                    </a:ext>
                  </a:extLst>
                </a:gridCol>
                <a:gridCol w="537571">
                  <a:extLst>
                    <a:ext uri="{9D8B030D-6E8A-4147-A177-3AD203B41FA5}">
                      <a16:colId xmlns:a16="http://schemas.microsoft.com/office/drawing/2014/main" val="14585064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Idioma PyCld2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4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Idioma </a:t>
                      </a:r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Spacy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xx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061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83293"/>
                  </a:ext>
                </a:extLst>
              </a:tr>
              <a:tr h="16855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54575"/>
                  </a:ext>
                </a:extLst>
              </a:tr>
              <a:tr h="182579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12185"/>
                  </a:ext>
                </a:extLst>
              </a:tr>
              <a:tr h="1995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xx</a:t>
                      </a:r>
                      <a:endParaRPr lang="es-ES" sz="10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ca/es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966911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0D797082-15EF-4277-BBD7-0F506FBB6F02}"/>
              </a:ext>
            </a:extLst>
          </p:cNvPr>
          <p:cNvSpPr txBox="1"/>
          <p:nvPr/>
        </p:nvSpPr>
        <p:spPr>
          <a:xfrm>
            <a:off x="754871" y="1841819"/>
            <a:ext cx="359017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libraries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comparative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1F9E44-D6A1-43A1-96DD-961967AE5DD6}"/>
              </a:ext>
            </a:extLst>
          </p:cNvPr>
          <p:cNvSpPr txBox="1"/>
          <p:nvPr/>
        </p:nvSpPr>
        <p:spPr>
          <a:xfrm>
            <a:off x="4853077" y="1841818"/>
            <a:ext cx="305260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Decision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table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3C9D620-A44C-4FEC-B13C-167C9A198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20892"/>
              </p:ext>
            </p:extLst>
          </p:nvPr>
        </p:nvGraphicFramePr>
        <p:xfrm>
          <a:off x="4853077" y="3781110"/>
          <a:ext cx="3052604" cy="552450"/>
        </p:xfrm>
        <a:graphic>
          <a:graphicData uri="http://schemas.openxmlformats.org/drawingml/2006/table">
            <a:tbl>
              <a:tblPr>
                <a:tableStyleId>{130AA20B-B750-4BF9-A1C6-08387A2712D1}</a:tableStyleId>
              </a:tblPr>
              <a:tblGrid>
                <a:gridCol w="763151">
                  <a:extLst>
                    <a:ext uri="{9D8B030D-6E8A-4147-A177-3AD203B41FA5}">
                      <a16:colId xmlns:a16="http://schemas.microsoft.com/office/drawing/2014/main" val="4001578816"/>
                    </a:ext>
                  </a:extLst>
                </a:gridCol>
                <a:gridCol w="763151">
                  <a:extLst>
                    <a:ext uri="{9D8B030D-6E8A-4147-A177-3AD203B41FA5}">
                      <a16:colId xmlns:a16="http://schemas.microsoft.com/office/drawing/2014/main" val="3762477103"/>
                    </a:ext>
                  </a:extLst>
                </a:gridCol>
                <a:gridCol w="763151">
                  <a:extLst>
                    <a:ext uri="{9D8B030D-6E8A-4147-A177-3AD203B41FA5}">
                      <a16:colId xmlns:a16="http://schemas.microsoft.com/office/drawing/2014/main" val="2343682743"/>
                    </a:ext>
                  </a:extLst>
                </a:gridCol>
                <a:gridCol w="763151">
                  <a:extLst>
                    <a:ext uri="{9D8B030D-6E8A-4147-A177-3AD203B41FA5}">
                      <a16:colId xmlns:a16="http://schemas.microsoft.com/office/drawing/2014/main" val="16844957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ca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en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 err="1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xx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2114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6,197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1,365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239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u="none" strike="noStrike" dirty="0"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55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/>
                        <a:latin typeface="Roboto Condensed Light" panose="02000000000000000000" pitchFamily="2" charset="0"/>
                        <a:ea typeface="Roboto Condensed Light" panose="02000000000000000000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3081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78.9%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17.4%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3.0%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Condensed Light" panose="02000000000000000000" pitchFamily="2" charset="0"/>
                          <a:ea typeface="Roboto Condensed Light" panose="02000000000000000000" pitchFamily="2" charset="0"/>
                        </a:rPr>
                        <a:t>0.7%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67791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46805927-680A-43FF-A927-171B4226D4F2}"/>
              </a:ext>
            </a:extLst>
          </p:cNvPr>
          <p:cNvSpPr txBox="1"/>
          <p:nvPr/>
        </p:nvSpPr>
        <p:spPr>
          <a:xfrm>
            <a:off x="4853076" y="3504111"/>
            <a:ext cx="3052605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Comment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8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93CF7FA8-2F63-49F3-8BEA-D5823652CC8B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4. NLP Spacy model 1. Issue </a:t>
            </a:r>
          </a:p>
          <a:p>
            <a:r>
              <a:rPr lang="en-US" sz="2000" dirty="0"/>
              <a:t>‘No ha </a:t>
            </a:r>
            <a:r>
              <a:rPr lang="en-US" sz="2000" dirty="0" err="1"/>
              <a:t>impartit</a:t>
            </a:r>
            <a:r>
              <a:rPr lang="en-US" sz="2000" dirty="0"/>
              <a:t> </a:t>
            </a:r>
            <a:r>
              <a:rPr lang="en-US" sz="2000" dirty="0" err="1"/>
              <a:t>clase</a:t>
            </a:r>
            <a:r>
              <a:rPr lang="en-US" sz="2000" dirty="0"/>
              <a:t>’ - Option ‘Text classification’</a:t>
            </a:r>
          </a:p>
          <a:p>
            <a:r>
              <a:rPr lang="en-US" sz="2000" b="0" dirty="0"/>
              <a:t>Load data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EECF4A0-0415-4DA6-880A-4238F4CC1C3A}"/>
              </a:ext>
            </a:extLst>
          </p:cNvPr>
          <p:cNvSpPr txBox="1"/>
          <p:nvPr/>
        </p:nvSpPr>
        <p:spPr>
          <a:xfrm>
            <a:off x="5313480" y="2003719"/>
            <a:ext cx="2999867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Only questions about professors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Inclusion of all the positive cases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Selection of a subset of negative cases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A6D2E602-5C19-4E2D-A0C5-34C121E53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248286"/>
              </p:ext>
            </p:extLst>
          </p:nvPr>
        </p:nvGraphicFramePr>
        <p:xfrm>
          <a:off x="2561569" y="3139781"/>
          <a:ext cx="4020861" cy="1761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A0C2AA64-6465-4817-9170-FAEA03D0B262}"/>
              </a:ext>
            </a:extLst>
          </p:cNvPr>
          <p:cNvSpPr txBox="1"/>
          <p:nvPr/>
        </p:nvSpPr>
        <p:spPr>
          <a:xfrm>
            <a:off x="1214773" y="2000856"/>
            <a:ext cx="3588209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Only models to Catalan and Spanish languages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Division of comments in training and test sets: 80% / 20%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Division of sets in positive and negative cases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3987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D4BCBFFE-97E7-4464-BA68-D68E0F922F41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4. NLP Spacy model 1. Issue </a:t>
            </a:r>
          </a:p>
          <a:p>
            <a:r>
              <a:rPr lang="en-US" sz="2000" dirty="0"/>
              <a:t>‘No ha </a:t>
            </a:r>
            <a:r>
              <a:rPr lang="en-US" sz="2000" dirty="0" err="1"/>
              <a:t>impartit</a:t>
            </a:r>
            <a:r>
              <a:rPr lang="en-US" sz="2000" dirty="0"/>
              <a:t> </a:t>
            </a:r>
            <a:r>
              <a:rPr lang="en-US" sz="2000" dirty="0" err="1"/>
              <a:t>clase</a:t>
            </a:r>
            <a:r>
              <a:rPr lang="en-US" sz="2000" dirty="0"/>
              <a:t>’ - Option ‘Text classification’</a:t>
            </a:r>
          </a:p>
          <a:p>
            <a:r>
              <a:rPr lang="en-US" sz="2000" b="0" dirty="0"/>
              <a:t>Train model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F281B2-97D9-4812-9E4E-12C6F583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94" y="3634915"/>
            <a:ext cx="4665762" cy="12370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80982A-ACC6-4F2A-B883-AF0EC06E74E9}"/>
              </a:ext>
            </a:extLst>
          </p:cNvPr>
          <p:cNvSpPr txBox="1"/>
          <p:nvPr/>
        </p:nvSpPr>
        <p:spPr>
          <a:xfrm>
            <a:off x="1765322" y="2517140"/>
            <a:ext cx="2806678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Limited training data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Loop until Gradient &lt; 0.001</a:t>
            </a:r>
          </a:p>
          <a:p>
            <a:endParaRPr lang="en-US" sz="12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8F444A8-6D7D-409C-878C-7770D14E2D62}"/>
              </a:ext>
            </a:extLst>
          </p:cNvPr>
          <p:cNvGrpSpPr/>
          <p:nvPr/>
        </p:nvGrpSpPr>
        <p:grpSpPr>
          <a:xfrm>
            <a:off x="4789777" y="2571750"/>
            <a:ext cx="3430512" cy="879392"/>
            <a:chOff x="5306165" y="2052568"/>
            <a:chExt cx="3430512" cy="879392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4572CFE-33B5-4E47-BE3F-92AEEA94D072}"/>
                </a:ext>
              </a:extLst>
            </p:cNvPr>
            <p:cNvSpPr txBox="1"/>
            <p:nvPr/>
          </p:nvSpPr>
          <p:spPr>
            <a:xfrm>
              <a:off x="5464163" y="2285629"/>
              <a:ext cx="186205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Compounding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Minibatch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Shuffle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031F963-B321-4622-A403-4C0DDA00F45C}"/>
                </a:ext>
              </a:extLst>
            </p:cNvPr>
            <p:cNvSpPr txBox="1"/>
            <p:nvPr/>
          </p:nvSpPr>
          <p:spPr>
            <a:xfrm>
              <a:off x="5306165" y="2052568"/>
              <a:ext cx="343051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/>
                <a:t>Creation of subsets of data (batches):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2191363-3B7D-47C9-AD73-EFF068FAA569}"/>
              </a:ext>
            </a:extLst>
          </p:cNvPr>
          <p:cNvGrpSpPr/>
          <p:nvPr/>
        </p:nvGrpSpPr>
        <p:grpSpPr>
          <a:xfrm>
            <a:off x="2966308" y="1814754"/>
            <a:ext cx="3211384" cy="351087"/>
            <a:chOff x="4729945" y="2813934"/>
            <a:chExt cx="3211384" cy="35108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971D663-562F-472D-9599-3A8F8B70151D}"/>
                </a:ext>
              </a:extLst>
            </p:cNvPr>
            <p:cNvSpPr/>
            <p:nvPr/>
          </p:nvSpPr>
          <p:spPr>
            <a:xfrm>
              <a:off x="4729945" y="2813934"/>
              <a:ext cx="3211384" cy="351087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ES" sz="1000" noProof="1">
                  <a:solidFill>
                    <a:schemeClr val="bg1">
                      <a:lumMod val="90000"/>
                      <a:lumOff val="10000"/>
                    </a:schemeClr>
                  </a:solidFill>
                </a:rPr>
                <a:t>model_no_classe_lang_2.ipynb</a:t>
              </a:r>
              <a:endParaRPr lang="es-ES" sz="1000" noProof="1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051819A-3424-482F-A9F7-8AAF173CCFC4}"/>
                </a:ext>
              </a:extLst>
            </p:cNvPr>
            <p:cNvSpPr txBox="1"/>
            <p:nvPr/>
          </p:nvSpPr>
          <p:spPr>
            <a:xfrm>
              <a:off x="6712043" y="2862855"/>
              <a:ext cx="1093569" cy="24622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tx1"/>
                  </a:solidFill>
                </a:rPr>
                <a:t>TextCategorizer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10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BE755DC-B2DE-45E7-B284-4C2D382D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5"/>
          <a:stretch/>
        </p:blipFill>
        <p:spPr>
          <a:xfrm>
            <a:off x="5489989" y="1403138"/>
            <a:ext cx="3182100" cy="32241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64850" y="352851"/>
            <a:ext cx="5214300" cy="5888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1115286" y="1188215"/>
            <a:ext cx="4186203" cy="3653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Every year the </a:t>
            </a:r>
            <a:r>
              <a:rPr lang="en-US" sz="1200" b="1" dirty="0">
                <a:solidFill>
                  <a:schemeClr val="dk1"/>
                </a:solidFill>
              </a:rPr>
              <a:t>University of Lleida</a:t>
            </a:r>
            <a:r>
              <a:rPr lang="en-US" sz="1200" dirty="0">
                <a:solidFill>
                  <a:schemeClr val="dk1"/>
                </a:solidFill>
              </a:rPr>
              <a:t>, in particular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the </a:t>
            </a:r>
            <a:r>
              <a:rPr lang="en-US" sz="1200" b="1" dirty="0">
                <a:solidFill>
                  <a:schemeClr val="dk1"/>
                </a:solidFill>
              </a:rPr>
              <a:t>Quality and Teaching Planning </a:t>
            </a:r>
            <a:r>
              <a:rPr lang="en-US" sz="1200" dirty="0">
                <a:solidFill>
                  <a:schemeClr val="dk1"/>
                </a:solidFill>
              </a:rPr>
              <a:t>unit conducts a lot of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satisfaction </a:t>
            </a:r>
            <a:r>
              <a:rPr lang="en-US" sz="1200" b="1" dirty="0">
                <a:solidFill>
                  <a:schemeClr val="dk1"/>
                </a:solidFill>
              </a:rPr>
              <a:t>surveys</a:t>
            </a:r>
            <a:r>
              <a:rPr lang="en-US" sz="1200" dirty="0">
                <a:solidFill>
                  <a:schemeClr val="dk1"/>
                </a:solidFill>
              </a:rPr>
              <a:t> addressed to students, professors, staff, etc.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</a:rPr>
              <a:t>These surveys include: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dk1"/>
                </a:solidFill>
              </a:rPr>
              <a:t>Closed questions with valuation form 1 to 5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dk1"/>
                </a:solidFill>
              </a:rPr>
              <a:t>Free text comments</a:t>
            </a:r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dk1"/>
                </a:solidFill>
              </a:rPr>
              <a:t>Problem: </a:t>
            </a:r>
            <a:r>
              <a:rPr lang="en-US" sz="1200" dirty="0">
                <a:solidFill>
                  <a:schemeClr val="dk1"/>
                </a:solidFill>
              </a:rPr>
              <a:t>some of the comments include </a:t>
            </a:r>
            <a:r>
              <a:rPr lang="en-US" sz="1200" b="1" dirty="0">
                <a:solidFill>
                  <a:schemeClr val="dk1"/>
                </a:solidFill>
              </a:rPr>
              <a:t>offensive expressions</a:t>
            </a:r>
            <a:r>
              <a:rPr lang="en-US" sz="1200" dirty="0">
                <a:solidFill>
                  <a:schemeClr val="dk1"/>
                </a:solidFill>
              </a:rPr>
              <a:t>, descriptions of conflicts, errors in professors’ scheduling, etc. </a:t>
            </a:r>
            <a:endParaRPr lang="en-US" sz="1200" b="1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I developed an </a:t>
            </a:r>
            <a:r>
              <a:rPr lang="en-US" sz="1200" b="1" dirty="0">
                <a:solidFill>
                  <a:schemeClr val="dk1"/>
                </a:solidFill>
              </a:rPr>
              <a:t>application</a:t>
            </a:r>
            <a:r>
              <a:rPr lang="en-US" sz="1200" dirty="0">
                <a:solidFill>
                  <a:schemeClr val="dk1"/>
                </a:solidFill>
              </a:rPr>
              <a:t> to process these comments.</a:t>
            </a:r>
          </a:p>
        </p:txBody>
      </p:sp>
    </p:spTree>
    <p:extLst>
      <p:ext uri="{BB962C8B-B14F-4D97-AF65-F5344CB8AC3E}">
        <p14:creationId xmlns:p14="http://schemas.microsoft.com/office/powerpoint/2010/main" val="26613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0;p43">
            <a:extLst>
              <a:ext uri="{FF2B5EF4-FFF2-40B4-BE49-F238E27FC236}">
                <a16:creationId xmlns:a16="http://schemas.microsoft.com/office/drawing/2014/main" id="{93CF7FA8-2F63-49F3-8BEA-D5823652CC8B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NLP Spacy model 1. Issue </a:t>
            </a:r>
          </a:p>
          <a:p>
            <a:r>
              <a:rPr lang="en-US" sz="2000" dirty="0"/>
              <a:t>‘No ha </a:t>
            </a:r>
            <a:r>
              <a:rPr lang="en-US" sz="2000" dirty="0" err="1"/>
              <a:t>impartit</a:t>
            </a:r>
            <a:r>
              <a:rPr lang="en-US" sz="2000" dirty="0"/>
              <a:t> </a:t>
            </a:r>
            <a:r>
              <a:rPr lang="en-US" sz="2000" dirty="0" err="1"/>
              <a:t>clase</a:t>
            </a:r>
            <a:r>
              <a:rPr lang="en-US" sz="2000" dirty="0"/>
              <a:t>’ - Option ‘Text classification’</a:t>
            </a:r>
          </a:p>
          <a:p>
            <a:r>
              <a:rPr lang="en-US" sz="2000" b="0" dirty="0"/>
              <a:t>Evaluate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77DEE-218F-4600-BF99-1C3764333081}"/>
              </a:ext>
            </a:extLst>
          </p:cNvPr>
          <p:cNvSpPr/>
          <p:nvPr/>
        </p:nvSpPr>
        <p:spPr>
          <a:xfrm>
            <a:off x="1766793" y="3340199"/>
            <a:ext cx="2432596" cy="1481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4332EDC-A3B2-4931-85DA-EBF486E9F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84515"/>
              </p:ext>
            </p:extLst>
          </p:nvPr>
        </p:nvGraphicFramePr>
        <p:xfrm>
          <a:off x="5327091" y="1958015"/>
          <a:ext cx="3301688" cy="286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46B1154-59F4-4FE9-86E4-FA1A940EF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91901"/>
              </p:ext>
            </p:extLst>
          </p:nvPr>
        </p:nvGraphicFramePr>
        <p:xfrm>
          <a:off x="1371601" y="1964658"/>
          <a:ext cx="3200399" cy="1214184"/>
        </p:xfrm>
        <a:graphic>
          <a:graphicData uri="http://schemas.openxmlformats.org/drawingml/2006/table">
            <a:tbl>
              <a:tblPr>
                <a:tableStyleId>{130AA20B-B750-4BF9-A1C6-08387A2712D1}</a:tableStyleId>
              </a:tblPr>
              <a:tblGrid>
                <a:gridCol w="318269">
                  <a:extLst>
                    <a:ext uri="{9D8B030D-6E8A-4147-A177-3AD203B41FA5}">
                      <a16:colId xmlns:a16="http://schemas.microsoft.com/office/drawing/2014/main" val="1366643982"/>
                    </a:ext>
                  </a:extLst>
                </a:gridCol>
                <a:gridCol w="719795">
                  <a:extLst>
                    <a:ext uri="{9D8B030D-6E8A-4147-A177-3AD203B41FA5}">
                      <a16:colId xmlns:a16="http://schemas.microsoft.com/office/drawing/2014/main" val="295525942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3069555406"/>
                    </a:ext>
                  </a:extLst>
                </a:gridCol>
                <a:gridCol w="1081681">
                  <a:extLst>
                    <a:ext uri="{9D8B030D-6E8A-4147-A177-3AD203B41FA5}">
                      <a16:colId xmlns:a16="http://schemas.microsoft.com/office/drawing/2014/main" val="1699562352"/>
                    </a:ext>
                  </a:extLst>
                </a:gridCol>
              </a:tblGrid>
              <a:tr h="18693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User</a:t>
                      </a:r>
                      <a:r>
                        <a:rPr lang="es-ES" sz="1000" dirty="0">
                          <a:effectLst/>
                        </a:rPr>
                        <a:t> </a:t>
                      </a:r>
                      <a:r>
                        <a:rPr lang="es-ES" sz="1000" dirty="0" err="1">
                          <a:effectLst/>
                        </a:rPr>
                        <a:t>label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267149"/>
                  </a:ext>
                </a:extLst>
              </a:tr>
              <a:tr h="18693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Positive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Negative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783472"/>
                  </a:ext>
                </a:extLst>
              </a:tr>
              <a:tr h="33622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Prediction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vert="vert270" anchor="ctr"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Positive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True positives</a:t>
                      </a:r>
                      <a:br>
                        <a:rPr lang="es-ES" sz="1000" dirty="0">
                          <a:effectLst/>
                        </a:rPr>
                      </a:br>
                      <a:r>
                        <a:rPr lang="es-ES" sz="1000" dirty="0">
                          <a:effectLst/>
                        </a:rPr>
                        <a:t>(TP)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False Positives</a:t>
                      </a:r>
                      <a:br>
                        <a:rPr lang="es-ES" sz="1000" dirty="0">
                          <a:effectLst/>
                        </a:rPr>
                      </a:br>
                      <a:r>
                        <a:rPr lang="es-ES" sz="1000" dirty="0">
                          <a:effectLst/>
                        </a:rPr>
                        <a:t>(FP)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41310"/>
                  </a:ext>
                </a:extLst>
              </a:tr>
              <a:tr h="33622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 err="1">
                          <a:effectLst/>
                        </a:rPr>
                        <a:t>Negative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False </a:t>
                      </a:r>
                      <a:r>
                        <a:rPr lang="es-ES" sz="1000" dirty="0" err="1">
                          <a:effectLst/>
                        </a:rPr>
                        <a:t>negatives</a:t>
                      </a:r>
                      <a:br>
                        <a:rPr lang="es-ES" sz="1000" dirty="0">
                          <a:effectLst/>
                        </a:rPr>
                      </a:br>
                      <a:r>
                        <a:rPr lang="es-ES" sz="1000" dirty="0">
                          <a:effectLst/>
                        </a:rPr>
                        <a:t>(FN)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True </a:t>
                      </a:r>
                      <a:r>
                        <a:rPr lang="es-ES" sz="1000" dirty="0" err="1">
                          <a:effectLst/>
                        </a:rPr>
                        <a:t>negatives</a:t>
                      </a:r>
                      <a:br>
                        <a:rPr lang="es-ES" sz="1000" dirty="0">
                          <a:effectLst/>
                        </a:rPr>
                      </a:br>
                      <a:r>
                        <a:rPr lang="es-ES" sz="1000" dirty="0">
                          <a:effectLst/>
                        </a:rPr>
                        <a:t>(TN)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25400" marB="25400" anchor="ctr">
                    <a:solidFill>
                      <a:srgbClr val="00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14326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02A3CF02-0C91-41AA-9467-BD170BA53BB5}"/>
              </a:ext>
            </a:extLst>
          </p:cNvPr>
          <p:cNvSpPr txBox="1"/>
          <p:nvPr/>
        </p:nvSpPr>
        <p:spPr>
          <a:xfrm>
            <a:off x="1371601" y="1964658"/>
            <a:ext cx="104740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/>
              <a:t>Confusion</a:t>
            </a:r>
            <a:r>
              <a:rPr lang="es-ES" sz="1200" dirty="0"/>
              <a:t> table: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59A214C-D358-42C7-8F22-FD00C0D4D3DB}"/>
              </a:ext>
            </a:extLst>
          </p:cNvPr>
          <p:cNvSpPr txBox="1"/>
          <p:nvPr/>
        </p:nvSpPr>
        <p:spPr>
          <a:xfrm>
            <a:off x="3256389" y="3340199"/>
            <a:ext cx="832550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TP </a:t>
            </a:r>
          </a:p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 TP + FP</a:t>
            </a:r>
            <a:endParaRPr lang="es-ES" sz="1100" u="none" strike="noStrike" dirty="0">
              <a:solidFill>
                <a:schemeClr val="accent6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9C372C7-440E-493B-B316-85EEC39348ED}"/>
              </a:ext>
            </a:extLst>
          </p:cNvPr>
          <p:cNvSpPr txBox="1"/>
          <p:nvPr/>
        </p:nvSpPr>
        <p:spPr>
          <a:xfrm>
            <a:off x="2125722" y="3419211"/>
            <a:ext cx="120561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n-US" sz="120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Precision (P) =</a:t>
            </a:r>
            <a:endParaRPr lang="es-ES" sz="1200" dirty="0">
              <a:solidFill>
                <a:schemeClr val="accent6"/>
              </a:solidFill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BEE20CF2-C84F-4A55-910C-033EF6F03220}"/>
              </a:ext>
            </a:extLst>
          </p:cNvPr>
          <p:cNvCxnSpPr>
            <a:cxnSpLocks/>
          </p:cNvCxnSpPr>
          <p:nvPr/>
        </p:nvCxnSpPr>
        <p:spPr>
          <a:xfrm>
            <a:off x="3359157" y="3555642"/>
            <a:ext cx="64839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F1AC63-5C6C-4E9E-AFB2-522C5542F681}"/>
              </a:ext>
            </a:extLst>
          </p:cNvPr>
          <p:cNvSpPr txBox="1"/>
          <p:nvPr/>
        </p:nvSpPr>
        <p:spPr>
          <a:xfrm>
            <a:off x="2128687" y="3956197"/>
            <a:ext cx="120561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n-US" sz="120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Recall (R) =</a:t>
            </a:r>
            <a:endParaRPr lang="es-ES" sz="1200" dirty="0">
              <a:solidFill>
                <a:schemeClr val="accent6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9C05DE3-5844-476A-9861-E42B7DC18EC6}"/>
              </a:ext>
            </a:extLst>
          </p:cNvPr>
          <p:cNvSpPr txBox="1"/>
          <p:nvPr/>
        </p:nvSpPr>
        <p:spPr>
          <a:xfrm>
            <a:off x="3289041" y="3887521"/>
            <a:ext cx="767245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TP</a:t>
            </a:r>
          </a:p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TP + FN</a:t>
            </a:r>
            <a:endParaRPr lang="es-ES" sz="1100" u="none" strike="noStrike" dirty="0">
              <a:solidFill>
                <a:schemeClr val="accent6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3F41088-9776-40CD-B08D-F2CF6BB23C04}"/>
              </a:ext>
            </a:extLst>
          </p:cNvPr>
          <p:cNvCxnSpPr>
            <a:cxnSpLocks/>
          </p:cNvCxnSpPr>
          <p:nvPr/>
        </p:nvCxnSpPr>
        <p:spPr>
          <a:xfrm>
            <a:off x="3334518" y="4112421"/>
            <a:ext cx="66153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2DFFD05-F7F2-41DA-91B5-A26EBAB4A8BA}"/>
              </a:ext>
            </a:extLst>
          </p:cNvPr>
          <p:cNvSpPr txBox="1"/>
          <p:nvPr/>
        </p:nvSpPr>
        <p:spPr>
          <a:xfrm>
            <a:off x="2121046" y="4468135"/>
            <a:ext cx="1205614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n-US" sz="120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F-score (F) =</a:t>
            </a:r>
            <a:endParaRPr lang="es-ES" sz="1200" dirty="0">
              <a:solidFill>
                <a:schemeClr val="accent6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46A3D3A-7AB9-4AD2-B8E5-BAA198B538EC}"/>
              </a:ext>
            </a:extLst>
          </p:cNvPr>
          <p:cNvSpPr txBox="1"/>
          <p:nvPr/>
        </p:nvSpPr>
        <p:spPr>
          <a:xfrm>
            <a:off x="3299730" y="4391190"/>
            <a:ext cx="767245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2 * P * R</a:t>
            </a:r>
          </a:p>
          <a:p>
            <a:pPr algn="ctr"/>
            <a:r>
              <a:rPr lang="en-US" sz="1100" u="none" strike="noStrike" dirty="0">
                <a:solidFill>
                  <a:schemeClr val="accent6"/>
                </a:solidFill>
                <a:effectLst/>
                <a:latin typeface="+mj-lt"/>
                <a:ea typeface="Arial" panose="020B0604020202020204" pitchFamily="34" charset="0"/>
              </a:rPr>
              <a:t>P + R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6A373D-BE6A-4ECA-BC28-C1CD9792E473}"/>
              </a:ext>
            </a:extLst>
          </p:cNvPr>
          <p:cNvCxnSpPr/>
          <p:nvPr/>
        </p:nvCxnSpPr>
        <p:spPr>
          <a:xfrm flipV="1">
            <a:off x="3302041" y="4610773"/>
            <a:ext cx="799819" cy="202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7717874-77BD-40A8-A934-A040EF1CCCE8}"/>
              </a:ext>
            </a:extLst>
          </p:cNvPr>
          <p:cNvSpPr txBox="1"/>
          <p:nvPr/>
        </p:nvSpPr>
        <p:spPr>
          <a:xfrm>
            <a:off x="1785973" y="3499091"/>
            <a:ext cx="369332" cy="12460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120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Indicators</a:t>
            </a:r>
            <a:endParaRPr lang="es-ES" sz="1200" dirty="0">
              <a:solidFill>
                <a:schemeClr val="accent6"/>
              </a:solidFill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9A79C7E-9F9F-47A9-8A42-584FF2E6EA94}"/>
              </a:ext>
            </a:extLst>
          </p:cNvPr>
          <p:cNvCxnSpPr>
            <a:cxnSpLocks/>
          </p:cNvCxnSpPr>
          <p:nvPr/>
        </p:nvCxnSpPr>
        <p:spPr>
          <a:xfrm>
            <a:off x="2128687" y="3340199"/>
            <a:ext cx="0" cy="148187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987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0;p43">
            <a:extLst>
              <a:ext uri="{FF2B5EF4-FFF2-40B4-BE49-F238E27FC236}">
                <a16:creationId xmlns:a16="http://schemas.microsoft.com/office/drawing/2014/main" id="{D7BAC3D4-D979-42B0-818F-6D9364D9376F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5. NLP Spacy model 1</a:t>
            </a:r>
          </a:p>
          <a:p>
            <a:r>
              <a:rPr lang="en-US" sz="2000" dirty="0"/>
              <a:t>Option ‘Rule-based matching’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013DBB1B-08F8-4EE4-9A04-A1BD790F3E3D}"/>
              </a:ext>
            </a:extLst>
          </p:cNvPr>
          <p:cNvGrpSpPr/>
          <p:nvPr/>
        </p:nvGrpSpPr>
        <p:grpSpPr>
          <a:xfrm>
            <a:off x="2634465" y="1602128"/>
            <a:ext cx="3875068" cy="437995"/>
            <a:chOff x="2966307" y="1814754"/>
            <a:chExt cx="3875068" cy="43799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0C51640-3276-4CB4-A58A-51EF88467EEC}"/>
                </a:ext>
              </a:extLst>
            </p:cNvPr>
            <p:cNvSpPr/>
            <p:nvPr/>
          </p:nvSpPr>
          <p:spPr>
            <a:xfrm>
              <a:off x="2966307" y="1814754"/>
              <a:ext cx="3875068" cy="4379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noProof="1">
                  <a:solidFill>
                    <a:schemeClr val="bg1">
                      <a:lumMod val="90000"/>
                      <a:lumOff val="10000"/>
                    </a:schemeClr>
                  </a:solidFill>
                </a:rPr>
                <a:t>model_1_no_classes_part-of-speech_train.ipynb</a:t>
              </a:r>
            </a:p>
            <a:p>
              <a:r>
                <a:rPr lang="en-US" sz="1000" noProof="1">
                  <a:solidFill>
                    <a:schemeClr val="bg1">
                      <a:lumMod val="90000"/>
                      <a:lumOff val="10000"/>
                    </a:schemeClr>
                  </a:solidFill>
                </a:rPr>
                <a:t>model_1_no_classes_part-of-speech_evaluate.ipynb</a:t>
              </a:r>
              <a:endParaRPr lang="es-ES" sz="1000" noProof="1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661354D-48D0-4A58-9963-2D17AED810F7}"/>
                </a:ext>
              </a:extLst>
            </p:cNvPr>
            <p:cNvSpPr txBox="1"/>
            <p:nvPr/>
          </p:nvSpPr>
          <p:spPr>
            <a:xfrm>
              <a:off x="6103875" y="1910640"/>
              <a:ext cx="646331" cy="24622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Matcher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8DF186-BC68-47DB-B806-52A0F63471F5}"/>
              </a:ext>
            </a:extLst>
          </p:cNvPr>
          <p:cNvSpPr txBox="1"/>
          <p:nvPr/>
        </p:nvSpPr>
        <p:spPr>
          <a:xfrm>
            <a:off x="5065070" y="2493322"/>
            <a:ext cx="3312174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/>
              <a:t>Non-</a:t>
            </a:r>
            <a:r>
              <a:rPr lang="es-ES" sz="1200" dirty="0" err="1"/>
              <a:t>transitive</a:t>
            </a:r>
            <a:r>
              <a:rPr lang="es-ES" sz="1200" dirty="0"/>
              <a:t> </a:t>
            </a:r>
            <a:r>
              <a:rPr lang="es-ES" sz="1200" dirty="0" err="1"/>
              <a:t>verbs</a:t>
            </a:r>
            <a:r>
              <a:rPr lang="es-ES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sz="1200" dirty="0" err="1"/>
              <a:t>Starts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negative</a:t>
            </a:r>
            <a:r>
              <a:rPr lang="es-ES" sz="1200" dirty="0"/>
              <a:t> </a:t>
            </a:r>
            <a:r>
              <a:rPr lang="es-ES" sz="1200" dirty="0" err="1"/>
              <a:t>adverb</a:t>
            </a:r>
            <a:endParaRPr lang="es-ES" sz="1200" dirty="0"/>
          </a:p>
          <a:p>
            <a:pPr marL="171450" indent="-171450">
              <a:buFontTx/>
              <a:buChar char="-"/>
            </a:pPr>
            <a:r>
              <a:rPr lang="es-ES" sz="1200" dirty="0" err="1"/>
              <a:t>Contain</a:t>
            </a:r>
            <a:r>
              <a:rPr lang="es-ES" sz="1200" dirty="0"/>
              <a:t> a </a:t>
            </a:r>
            <a:r>
              <a:rPr lang="es-ES" sz="1200" dirty="0" err="1"/>
              <a:t>verb</a:t>
            </a:r>
            <a:r>
              <a:rPr lang="es-ES" sz="1200" dirty="0"/>
              <a:t> </a:t>
            </a:r>
            <a:r>
              <a:rPr lang="es-ES" sz="1200" dirty="0" err="1"/>
              <a:t>form</a:t>
            </a:r>
            <a:r>
              <a:rPr lang="es-ES" sz="1200" dirty="0"/>
              <a:t> the </a:t>
            </a:r>
            <a:r>
              <a:rPr lang="es-ES" sz="1200" dirty="0" err="1"/>
              <a:t>verbs</a:t>
            </a:r>
            <a:r>
              <a:rPr lang="es-ES" sz="1200" dirty="0"/>
              <a:t> </a:t>
            </a:r>
            <a:r>
              <a:rPr lang="es-ES" sz="1200" dirty="0" err="1"/>
              <a:t>list</a:t>
            </a:r>
            <a:endParaRPr lang="es-ES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8FF051-C9FB-4BFC-85EC-8C01FAF2C573}"/>
              </a:ext>
            </a:extLst>
          </p:cNvPr>
          <p:cNvSpPr txBox="1"/>
          <p:nvPr/>
        </p:nvSpPr>
        <p:spPr>
          <a:xfrm>
            <a:off x="978379" y="2493322"/>
            <a:ext cx="331217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200" dirty="0" err="1"/>
              <a:t>Transitive</a:t>
            </a:r>
            <a:r>
              <a:rPr lang="es-ES" sz="1200" dirty="0"/>
              <a:t> </a:t>
            </a:r>
            <a:r>
              <a:rPr lang="es-ES" sz="1200" dirty="0" err="1"/>
              <a:t>verbs</a:t>
            </a:r>
            <a:r>
              <a:rPr lang="es-ES" sz="1200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sz="1200" dirty="0" err="1"/>
              <a:t>Starts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negative</a:t>
            </a:r>
            <a:r>
              <a:rPr lang="es-ES" sz="1200" dirty="0"/>
              <a:t> </a:t>
            </a:r>
            <a:r>
              <a:rPr lang="es-ES" sz="1200" dirty="0" err="1"/>
              <a:t>adverb</a:t>
            </a:r>
            <a:endParaRPr lang="es-ES" sz="1200" dirty="0"/>
          </a:p>
          <a:p>
            <a:pPr marL="171450" indent="-171450">
              <a:buFontTx/>
              <a:buChar char="-"/>
            </a:pPr>
            <a:r>
              <a:rPr lang="es-ES" sz="1200" dirty="0" err="1"/>
              <a:t>Contain</a:t>
            </a:r>
            <a:r>
              <a:rPr lang="es-ES" sz="1200" dirty="0"/>
              <a:t> a </a:t>
            </a:r>
            <a:r>
              <a:rPr lang="es-ES" sz="1200" dirty="0" err="1"/>
              <a:t>verb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the </a:t>
            </a:r>
            <a:r>
              <a:rPr lang="es-ES" sz="1200" dirty="0" err="1"/>
              <a:t>verbs_trans</a:t>
            </a:r>
            <a:r>
              <a:rPr lang="es-ES" sz="1200" dirty="0"/>
              <a:t> </a:t>
            </a:r>
            <a:r>
              <a:rPr lang="es-ES" sz="1200" dirty="0" err="1"/>
              <a:t>list</a:t>
            </a:r>
            <a:endParaRPr lang="es-ES" sz="1200" dirty="0"/>
          </a:p>
          <a:p>
            <a:pPr marL="171450" indent="-171450">
              <a:buFontTx/>
              <a:buChar char="-"/>
            </a:pPr>
            <a:r>
              <a:rPr lang="es-ES" sz="1200" dirty="0" err="1"/>
              <a:t>Follows</a:t>
            </a:r>
            <a:r>
              <a:rPr lang="es-ES" sz="1200" dirty="0"/>
              <a:t> a </a:t>
            </a:r>
            <a:r>
              <a:rPr lang="es-ES" sz="1200" dirty="0" err="1"/>
              <a:t>noun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the </a:t>
            </a:r>
            <a:r>
              <a:rPr lang="es-ES" sz="1200" dirty="0" err="1"/>
              <a:t>noms_trans</a:t>
            </a:r>
            <a:r>
              <a:rPr lang="es-ES" sz="1200" dirty="0"/>
              <a:t> </a:t>
            </a:r>
            <a:r>
              <a:rPr lang="es-ES" sz="1200" dirty="0" err="1"/>
              <a:t>list</a:t>
            </a:r>
            <a:endParaRPr lang="es-ES" sz="1200" dirty="0"/>
          </a:p>
        </p:txBody>
      </p:sp>
      <p:pic>
        <p:nvPicPr>
          <p:cNvPr id="20" name="image41.png">
            <a:extLst>
              <a:ext uri="{FF2B5EF4-FFF2-40B4-BE49-F238E27FC236}">
                <a16:creationId xmlns:a16="http://schemas.microsoft.com/office/drawing/2014/main" id="{2A7AFAE8-80E8-4E01-B710-F1288E1AED8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4246302"/>
            <a:ext cx="4298315" cy="541655"/>
          </a:xfrm>
          <a:prstGeom prst="rect">
            <a:avLst/>
          </a:prstGeom>
          <a:ln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098691-BC6F-4B99-8461-2B5D26740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684" y="3563400"/>
            <a:ext cx="4298315" cy="5788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F862C77-1636-4D99-91E7-9E4C21457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" y="3563400"/>
            <a:ext cx="4298315" cy="124444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DBD0CDF5-9657-43AE-8213-F529A66BFA0C}"/>
              </a:ext>
            </a:extLst>
          </p:cNvPr>
          <p:cNvSpPr txBox="1"/>
          <p:nvPr/>
        </p:nvSpPr>
        <p:spPr>
          <a:xfrm>
            <a:off x="4572000" y="3313055"/>
            <a:ext cx="3312174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050" dirty="0"/>
              <a:t>Rule </a:t>
            </a:r>
            <a:r>
              <a:rPr lang="es-ES" sz="1050" dirty="0" err="1"/>
              <a:t>for</a:t>
            </a:r>
            <a:r>
              <a:rPr lang="es-ES" sz="1050" dirty="0"/>
              <a:t> </a:t>
            </a:r>
            <a:r>
              <a:rPr lang="es-ES" sz="1050" dirty="0" err="1"/>
              <a:t>transitive</a:t>
            </a:r>
            <a:r>
              <a:rPr lang="es-ES" sz="1050" dirty="0"/>
              <a:t> </a:t>
            </a:r>
            <a:r>
              <a:rPr lang="es-ES" sz="1050" dirty="0" err="1"/>
              <a:t>verb</a:t>
            </a:r>
            <a:r>
              <a:rPr lang="es-ES" sz="1050" dirty="0"/>
              <a:t>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FCA70A-9CAF-4FCA-9B29-EC3FF21CA684}"/>
              </a:ext>
            </a:extLst>
          </p:cNvPr>
          <p:cNvSpPr txBox="1"/>
          <p:nvPr/>
        </p:nvSpPr>
        <p:spPr>
          <a:xfrm>
            <a:off x="2974748" y="2197842"/>
            <a:ext cx="3194501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Based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on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Part-of-speech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Dependency</a:t>
            </a:r>
            <a:r>
              <a:rPr lang="es-ES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s-ES" sz="12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parser</a:t>
            </a:r>
            <a:endParaRPr lang="es-ES"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1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380;p43">
            <a:extLst>
              <a:ext uri="{FF2B5EF4-FFF2-40B4-BE49-F238E27FC236}">
                <a16:creationId xmlns:a16="http://schemas.microsoft.com/office/drawing/2014/main" id="{926D0C62-EF88-428C-B539-55B0CEE771C9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5. NLP Spacy model 1</a:t>
            </a:r>
          </a:p>
          <a:p>
            <a:r>
              <a:rPr lang="en-US" sz="2000" dirty="0"/>
              <a:t>Option ‘Rule-based matching’</a:t>
            </a:r>
          </a:p>
        </p:txBody>
      </p:sp>
      <p:graphicFrame>
        <p:nvGraphicFramePr>
          <p:cNvPr id="62" name="Tabla 61">
            <a:extLst>
              <a:ext uri="{FF2B5EF4-FFF2-40B4-BE49-F238E27FC236}">
                <a16:creationId xmlns:a16="http://schemas.microsoft.com/office/drawing/2014/main" id="{447B7091-ED68-461C-9314-65196B7A6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83300"/>
              </p:ext>
            </p:extLst>
          </p:nvPr>
        </p:nvGraphicFramePr>
        <p:xfrm>
          <a:off x="2286001" y="3963379"/>
          <a:ext cx="4572000" cy="608330"/>
        </p:xfrm>
        <a:graphic>
          <a:graphicData uri="http://schemas.openxmlformats.org/drawingml/2006/table">
            <a:tbl>
              <a:tblPr>
                <a:tableStyleId>{130AA20B-B750-4BF9-A1C6-08387A2712D1}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5893047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5983137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56793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Precision (p)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Recall (r)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F-score (f)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444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37.50%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78.95%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50.84%</a:t>
                      </a:r>
                      <a:endParaRPr lang="es-E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891270"/>
                  </a:ext>
                </a:extLst>
              </a:tr>
            </a:tbl>
          </a:graphicData>
        </a:graphic>
      </p:graphicFrame>
      <p:graphicFrame>
        <p:nvGraphicFramePr>
          <p:cNvPr id="63" name="Gráfico 62">
            <a:extLst>
              <a:ext uri="{FF2B5EF4-FFF2-40B4-BE49-F238E27FC236}">
                <a16:creationId xmlns:a16="http://schemas.microsoft.com/office/drawing/2014/main" id="{29CCE5D7-CFF6-4349-905E-4CA7C199FB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331575"/>
              </p:ext>
            </p:extLst>
          </p:nvPr>
        </p:nvGraphicFramePr>
        <p:xfrm>
          <a:off x="2286000" y="1878675"/>
          <a:ext cx="4572000" cy="2084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604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0;p43">
            <a:extLst>
              <a:ext uri="{FF2B5EF4-FFF2-40B4-BE49-F238E27FC236}">
                <a16:creationId xmlns:a16="http://schemas.microsoft.com/office/drawing/2014/main" id="{7B2FF2BE-4FC5-45F4-A47B-7BD268318392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9. NLP Spacy model 2 </a:t>
            </a:r>
          </a:p>
          <a:p>
            <a:r>
              <a:rPr lang="en-US" sz="2000" dirty="0"/>
              <a:t>Issue ’</a:t>
            </a:r>
            <a:r>
              <a:rPr lang="en-US" sz="2000" dirty="0" err="1"/>
              <a:t>Comentari</a:t>
            </a:r>
            <a:r>
              <a:rPr lang="en-US" sz="2000" dirty="0"/>
              <a:t> </a:t>
            </a:r>
            <a:r>
              <a:rPr lang="en-US" sz="2000" dirty="0" err="1"/>
              <a:t>problemàtic</a:t>
            </a:r>
            <a:r>
              <a:rPr lang="en-US" sz="2000" dirty="0"/>
              <a:t>’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7C412A-2518-48E1-AF87-34784EFC5302}"/>
              </a:ext>
            </a:extLst>
          </p:cNvPr>
          <p:cNvSpPr txBox="1"/>
          <p:nvPr/>
        </p:nvSpPr>
        <p:spPr>
          <a:xfrm>
            <a:off x="604305" y="1600200"/>
            <a:ext cx="2676368" cy="1223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/>
              <a:t>Characteristics: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Long comments with more than one sentence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Don’t follow a clear pattern or regular expressions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Only Catalan and Spanish languages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A3255D-F48B-4763-83E8-AE6928316BF0}"/>
              </a:ext>
            </a:extLst>
          </p:cNvPr>
          <p:cNvSpPr txBox="1"/>
          <p:nvPr/>
        </p:nvSpPr>
        <p:spPr>
          <a:xfrm>
            <a:off x="604305" y="2826764"/>
            <a:ext cx="2676368" cy="13926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/>
              <a:t>Options: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Strategy: Full comments vs Individual sentences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Sets size: Training vs test and Positive vs negative 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Pre-trained model: Large or small models</a:t>
            </a:r>
          </a:p>
        </p:txBody>
      </p:sp>
      <p:pic>
        <p:nvPicPr>
          <p:cNvPr id="18" name="image36.png">
            <a:extLst>
              <a:ext uri="{FF2B5EF4-FFF2-40B4-BE49-F238E27FC236}">
                <a16:creationId xmlns:a16="http://schemas.microsoft.com/office/drawing/2014/main" id="{2DE8994F-24BC-456B-92D6-A3D19824717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393260" y="1846421"/>
            <a:ext cx="2603258" cy="1458754"/>
          </a:xfrm>
          <a:prstGeom prst="rect">
            <a:avLst/>
          </a:prstGeom>
          <a:ln/>
        </p:spPr>
      </p:pic>
      <p:pic>
        <p:nvPicPr>
          <p:cNvPr id="21" name="image47.png">
            <a:extLst>
              <a:ext uri="{FF2B5EF4-FFF2-40B4-BE49-F238E27FC236}">
                <a16:creationId xmlns:a16="http://schemas.microsoft.com/office/drawing/2014/main" id="{394305C7-8809-4E78-8212-2119B0C6889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54214" y="1846422"/>
            <a:ext cx="2603257" cy="1458754"/>
          </a:xfrm>
          <a:prstGeom prst="rect">
            <a:avLst/>
          </a:prstGeom>
          <a:ln/>
        </p:spPr>
      </p:pic>
      <p:pic>
        <p:nvPicPr>
          <p:cNvPr id="22" name="image28.png">
            <a:extLst>
              <a:ext uri="{FF2B5EF4-FFF2-40B4-BE49-F238E27FC236}">
                <a16:creationId xmlns:a16="http://schemas.microsoft.com/office/drawing/2014/main" id="{92757C65-A7ED-4A73-AA5E-B087AE6F1E4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254215" y="3490076"/>
            <a:ext cx="2603257" cy="1458754"/>
          </a:xfrm>
          <a:prstGeom prst="rect">
            <a:avLst/>
          </a:prstGeom>
          <a:ln/>
        </p:spPr>
      </p:pic>
      <p:pic>
        <p:nvPicPr>
          <p:cNvPr id="24" name="image1.png">
            <a:extLst>
              <a:ext uri="{FF2B5EF4-FFF2-40B4-BE49-F238E27FC236}">
                <a16:creationId xmlns:a16="http://schemas.microsoft.com/office/drawing/2014/main" id="{4E46498A-441C-4304-A140-2547DA0BECD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393260" y="3490076"/>
            <a:ext cx="2603259" cy="1458754"/>
          </a:xfrm>
          <a:prstGeom prst="rect">
            <a:avLst/>
          </a:prstGeom>
          <a:ln/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F197603F-D439-4E84-9A78-B4578C18D2FC}"/>
              </a:ext>
            </a:extLst>
          </p:cNvPr>
          <p:cNvSpPr txBox="1"/>
          <p:nvPr/>
        </p:nvSpPr>
        <p:spPr>
          <a:xfrm>
            <a:off x="3393260" y="1600200"/>
            <a:ext cx="5464211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dirty="0" err="1"/>
              <a:t>Comparative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strategies</a:t>
            </a:r>
            <a:r>
              <a:rPr lang="es-ES" sz="1100" dirty="0"/>
              <a:t> and set </a:t>
            </a:r>
            <a:r>
              <a:rPr lang="es-ES" sz="1100" dirty="0" err="1"/>
              <a:t>sizes</a:t>
            </a:r>
            <a:r>
              <a:rPr lang="es-ES" sz="1100" dirty="0"/>
              <a:t>. </a:t>
            </a:r>
            <a:r>
              <a:rPr lang="es-ES" sz="1100" dirty="0" err="1"/>
              <a:t>Catalan</a:t>
            </a:r>
            <a:r>
              <a:rPr lang="es-ES" sz="1100" dirty="0"/>
              <a:t> </a:t>
            </a:r>
            <a:r>
              <a:rPr lang="es-ES" sz="1100" dirty="0" err="1"/>
              <a:t>languages</a:t>
            </a:r>
            <a:endParaRPr lang="es-ES" sz="11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A4D8668-2A32-4831-9CBA-85C5F46D28D4}"/>
              </a:ext>
            </a:extLst>
          </p:cNvPr>
          <p:cNvSpPr txBox="1"/>
          <p:nvPr/>
        </p:nvSpPr>
        <p:spPr>
          <a:xfrm>
            <a:off x="604305" y="4219453"/>
            <a:ext cx="2676368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/>
              <a:t>Conclusion: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Full comments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700 comments (40% positives)</a:t>
            </a:r>
          </a:p>
        </p:txBody>
      </p:sp>
    </p:spTree>
    <p:extLst>
      <p:ext uri="{BB962C8B-B14F-4D97-AF65-F5344CB8AC3E}">
        <p14:creationId xmlns:p14="http://schemas.microsoft.com/office/powerpoint/2010/main" val="255449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0;p43">
            <a:extLst>
              <a:ext uri="{FF2B5EF4-FFF2-40B4-BE49-F238E27FC236}">
                <a16:creationId xmlns:a16="http://schemas.microsoft.com/office/drawing/2014/main" id="{5739C3E4-030C-48B7-BC63-414BA854688E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9. NLP Spacy model 2 </a:t>
            </a:r>
          </a:p>
          <a:p>
            <a:r>
              <a:rPr lang="en-US" sz="2000" dirty="0"/>
              <a:t>Issue ’</a:t>
            </a:r>
            <a:r>
              <a:rPr lang="en-US" sz="2000" dirty="0" err="1"/>
              <a:t>Comentari</a:t>
            </a:r>
            <a:r>
              <a:rPr lang="en-US" sz="2000" dirty="0"/>
              <a:t> </a:t>
            </a:r>
            <a:r>
              <a:rPr lang="en-US" sz="2000" dirty="0" err="1"/>
              <a:t>problemàtic</a:t>
            </a:r>
            <a:r>
              <a:rPr lang="en-US" sz="2000" dirty="0"/>
              <a:t>’</a:t>
            </a:r>
          </a:p>
        </p:txBody>
      </p:sp>
      <p:pic>
        <p:nvPicPr>
          <p:cNvPr id="6" name="image24.png">
            <a:extLst>
              <a:ext uri="{FF2B5EF4-FFF2-40B4-BE49-F238E27FC236}">
                <a16:creationId xmlns:a16="http://schemas.microsoft.com/office/drawing/2014/main" id="{E1FB05C4-4597-42D0-84BF-05961BE6FFA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46703" y="1756508"/>
            <a:ext cx="2551692" cy="1702055"/>
          </a:xfrm>
          <a:prstGeom prst="rect">
            <a:avLst/>
          </a:prstGeom>
          <a:ln/>
        </p:spPr>
      </p:pic>
      <p:pic>
        <p:nvPicPr>
          <p:cNvPr id="7" name="image21.png">
            <a:extLst>
              <a:ext uri="{FF2B5EF4-FFF2-40B4-BE49-F238E27FC236}">
                <a16:creationId xmlns:a16="http://schemas.microsoft.com/office/drawing/2014/main" id="{ED7C8CC3-A147-4BF6-A6CB-BC543E88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45606" y="1756508"/>
            <a:ext cx="2428875" cy="1621631"/>
          </a:xfrm>
          <a:prstGeom prst="rect">
            <a:avLst/>
          </a:prstGeom>
          <a:ln/>
        </p:spPr>
      </p:pic>
      <p:pic>
        <p:nvPicPr>
          <p:cNvPr id="8" name="image31.png">
            <a:extLst>
              <a:ext uri="{FF2B5EF4-FFF2-40B4-BE49-F238E27FC236}">
                <a16:creationId xmlns:a16="http://schemas.microsoft.com/office/drawing/2014/main" id="{5B1D11AB-65EE-43BA-BCF2-64FCB921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44481" y="3541309"/>
            <a:ext cx="2430000" cy="1403560"/>
          </a:xfrm>
          <a:prstGeom prst="rect">
            <a:avLst/>
          </a:prstGeom>
          <a:ln/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6E7D55-4C55-47A2-AA8C-31A72E486C58}"/>
              </a:ext>
            </a:extLst>
          </p:cNvPr>
          <p:cNvSpPr txBox="1"/>
          <p:nvPr/>
        </p:nvSpPr>
        <p:spPr>
          <a:xfrm>
            <a:off x="646704" y="1494898"/>
            <a:ext cx="255169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dirty="0" err="1"/>
              <a:t>Comparative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pre-trained</a:t>
            </a:r>
            <a:r>
              <a:rPr lang="es-ES" sz="1100" dirty="0"/>
              <a:t> </a:t>
            </a:r>
            <a:r>
              <a:rPr lang="es-ES" sz="1100" dirty="0" err="1"/>
              <a:t>models</a:t>
            </a:r>
            <a:endParaRPr lang="es-ES" sz="11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4B0524-E114-4E54-A9E8-27B9665B0DB4}"/>
              </a:ext>
            </a:extLst>
          </p:cNvPr>
          <p:cNvSpPr txBox="1"/>
          <p:nvPr/>
        </p:nvSpPr>
        <p:spPr>
          <a:xfrm>
            <a:off x="5945605" y="1494898"/>
            <a:ext cx="2428875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dirty="0" err="1"/>
              <a:t>Results</a:t>
            </a:r>
            <a:r>
              <a:rPr lang="es-ES" sz="1100" dirty="0"/>
              <a:t> </a:t>
            </a:r>
            <a:r>
              <a:rPr lang="es-ES" sz="1100" dirty="0" err="1"/>
              <a:t>of</a:t>
            </a:r>
            <a:r>
              <a:rPr lang="es-ES" sz="1100" dirty="0"/>
              <a:t> </a:t>
            </a:r>
            <a:r>
              <a:rPr lang="es-ES" sz="1100" dirty="0" err="1"/>
              <a:t>comments</a:t>
            </a:r>
            <a:r>
              <a:rPr lang="es-ES" sz="1100" dirty="0"/>
              <a:t> </a:t>
            </a:r>
            <a:r>
              <a:rPr lang="es-ES" sz="1100" dirty="0" err="1"/>
              <a:t>revision</a:t>
            </a:r>
            <a:endParaRPr lang="es-ES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4AF16E-B16F-4C7C-A3F3-D6F3321BB74D}"/>
              </a:ext>
            </a:extLst>
          </p:cNvPr>
          <p:cNvSpPr txBox="1"/>
          <p:nvPr/>
        </p:nvSpPr>
        <p:spPr>
          <a:xfrm>
            <a:off x="3389839" y="1512917"/>
            <a:ext cx="2359028" cy="2900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/>
              <a:t>False positives problem:</a:t>
            </a:r>
            <a:br>
              <a:rPr lang="en-US" sz="1100" dirty="0"/>
            </a:br>
            <a:endParaRPr lang="en-US" sz="1100" dirty="0"/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Most of the False positives could be True positives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sz="1100" dirty="0"/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Reclassification of False positives comments: </a:t>
            </a:r>
            <a:br>
              <a:rPr lang="en-US" sz="1100" dirty="0"/>
            </a:br>
            <a:r>
              <a:rPr lang="en-US" sz="1100" dirty="0"/>
              <a:t>100 new positives</a:t>
            </a:r>
            <a:br>
              <a:rPr lang="en-US" sz="1100" dirty="0"/>
            </a:br>
            <a:endParaRPr lang="en-US" sz="1100" dirty="0"/>
          </a:p>
          <a:p>
            <a:pPr marL="171450" indent="-171450">
              <a:spcAft>
                <a:spcPts val="300"/>
              </a:spcAft>
              <a:buFontTx/>
              <a:buChar char="-"/>
            </a:pPr>
            <a:r>
              <a:rPr lang="en-US" sz="1100" dirty="0"/>
              <a:t>Results:</a:t>
            </a:r>
            <a:br>
              <a:rPr lang="en-US" sz="1100" dirty="0"/>
            </a:br>
            <a:r>
              <a:rPr lang="en-US" sz="1100" dirty="0"/>
              <a:t>Accuracy increase 8%</a:t>
            </a:r>
            <a:br>
              <a:rPr lang="en-US" sz="1100" dirty="0"/>
            </a:br>
            <a:r>
              <a:rPr lang="en-US" sz="1100" dirty="0"/>
              <a:t>F-score: 12%</a:t>
            </a:r>
          </a:p>
          <a:p>
            <a:pPr>
              <a:spcAft>
                <a:spcPts val="300"/>
              </a:spcAft>
            </a:pPr>
            <a:r>
              <a:rPr lang="en-US" sz="1100" dirty="0"/>
              <a:t>	</a:t>
            </a:r>
          </a:p>
          <a:p>
            <a:pPr marL="171450" indent="-171450">
              <a:spcAft>
                <a:spcPts val="300"/>
              </a:spcAft>
              <a:buFontTx/>
              <a:buChar char="-"/>
            </a:pPr>
            <a:endParaRPr lang="en-US" sz="1100" dirty="0"/>
          </a:p>
          <a:p>
            <a:pPr>
              <a:spcAft>
                <a:spcPts val="3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07173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0;p43">
            <a:extLst>
              <a:ext uri="{FF2B5EF4-FFF2-40B4-BE49-F238E27FC236}">
                <a16:creationId xmlns:a16="http://schemas.microsoft.com/office/drawing/2014/main" id="{7A86732C-B358-4A89-AD14-FF119430DB32}"/>
              </a:ext>
            </a:extLst>
          </p:cNvPr>
          <p:cNvSpPr txBox="1">
            <a:spLocks/>
          </p:cNvSpPr>
          <p:nvPr/>
        </p:nvSpPr>
        <p:spPr>
          <a:xfrm>
            <a:off x="1101884" y="520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9. NLP Spacy model 2 </a:t>
            </a:r>
          </a:p>
          <a:p>
            <a:r>
              <a:rPr lang="en-US" sz="2000" dirty="0"/>
              <a:t>Issue ’</a:t>
            </a:r>
            <a:r>
              <a:rPr lang="en-US" sz="2000" dirty="0" err="1"/>
              <a:t>Comentari</a:t>
            </a:r>
            <a:r>
              <a:rPr lang="en-US" sz="2000" dirty="0"/>
              <a:t> </a:t>
            </a:r>
            <a:r>
              <a:rPr lang="en-US" sz="2000" dirty="0" err="1"/>
              <a:t>problemàtic</a:t>
            </a:r>
            <a:r>
              <a:rPr lang="en-US" sz="2000" dirty="0"/>
              <a:t>’</a:t>
            </a:r>
            <a:br>
              <a:rPr lang="en-US" sz="2000" dirty="0"/>
            </a:br>
            <a:r>
              <a:rPr lang="en-US" sz="2000" b="0" dirty="0"/>
              <a:t>Spanish language</a:t>
            </a:r>
          </a:p>
        </p:txBody>
      </p:sp>
      <p:pic>
        <p:nvPicPr>
          <p:cNvPr id="11" name="image3.png">
            <a:extLst>
              <a:ext uri="{FF2B5EF4-FFF2-40B4-BE49-F238E27FC236}">
                <a16:creationId xmlns:a16="http://schemas.microsoft.com/office/drawing/2014/main" id="{45F7CE97-3E0C-4018-BC57-840CDBC8942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17110" y="3036930"/>
            <a:ext cx="2857500" cy="1748367"/>
          </a:xfrm>
          <a:prstGeom prst="rect">
            <a:avLst/>
          </a:prstGeom>
          <a:ln/>
        </p:spPr>
      </p:pic>
      <p:pic>
        <p:nvPicPr>
          <p:cNvPr id="12" name="image14.png">
            <a:extLst>
              <a:ext uri="{FF2B5EF4-FFF2-40B4-BE49-F238E27FC236}">
                <a16:creationId xmlns:a16="http://schemas.microsoft.com/office/drawing/2014/main" id="{F47AEA27-56B4-4D80-B60F-59D74BC5C25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869392" y="3036929"/>
            <a:ext cx="2724150" cy="1748367"/>
          </a:xfrm>
          <a:prstGeom prst="rect">
            <a:avLst/>
          </a:prstGeom>
          <a:ln/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B9B5454-EFA4-40A9-B700-A511D6D76526}"/>
              </a:ext>
            </a:extLst>
          </p:cNvPr>
          <p:cNvSpPr txBox="1"/>
          <p:nvPr/>
        </p:nvSpPr>
        <p:spPr>
          <a:xfrm>
            <a:off x="3277658" y="1895790"/>
            <a:ext cx="2588683" cy="2769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Only 53 positives comments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A96C40-EC15-4732-99D3-15E7B00E2D95}"/>
              </a:ext>
            </a:extLst>
          </p:cNvPr>
          <p:cNvSpPr txBox="1"/>
          <p:nvPr/>
        </p:nvSpPr>
        <p:spPr>
          <a:xfrm>
            <a:off x="946677" y="2370180"/>
            <a:ext cx="7250646" cy="46935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>
                <a:solidFill>
                  <a:schemeClr val="accent6"/>
                </a:solidFill>
              </a:rPr>
              <a:t>Parameters:</a:t>
            </a:r>
          </a:p>
          <a:p>
            <a:pPr>
              <a:spcAft>
                <a:spcPts val="300"/>
              </a:spcAft>
            </a:pPr>
            <a:r>
              <a:rPr lang="en-US" sz="1100" dirty="0">
                <a:solidFill>
                  <a:schemeClr val="accent6"/>
                </a:solidFill>
              </a:rPr>
              <a:t>- Full comments analysis 	- 40% positive cases 	-  Set size: 133 comments	- Large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54355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D4100A-D437-40C5-B639-03EA89E7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561777"/>
            <a:ext cx="2125743" cy="2981355"/>
          </a:xfrm>
          <a:prstGeom prst="rect">
            <a:avLst/>
          </a:prstGeom>
        </p:spPr>
      </p:pic>
      <p:sp>
        <p:nvSpPr>
          <p:cNvPr id="11" name="Google Shape;380;p43">
            <a:extLst>
              <a:ext uri="{FF2B5EF4-FFF2-40B4-BE49-F238E27FC236}">
                <a16:creationId xmlns:a16="http://schemas.microsoft.com/office/drawing/2014/main" id="{C78D046C-D1D0-4D56-839C-98C8B5D9387B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6. User interface implementation</a:t>
            </a:r>
            <a:br>
              <a:rPr lang="en-US" sz="2000" dirty="0"/>
            </a:br>
            <a:r>
              <a:rPr lang="en-US" sz="2000" b="0" dirty="0"/>
              <a:t>Django framework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AEACA3-DBBA-471C-BECF-5AC933DCFA8B}"/>
              </a:ext>
            </a:extLst>
          </p:cNvPr>
          <p:cNvSpPr txBox="1"/>
          <p:nvPr/>
        </p:nvSpPr>
        <p:spPr>
          <a:xfrm>
            <a:off x="2658534" y="1588477"/>
            <a:ext cx="5977466" cy="2954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Django is a high-level Python web framework that provide a lot of infrastructure and tools to help in the development. </a:t>
            </a:r>
          </a:p>
          <a:p>
            <a:pPr>
              <a:spcAft>
                <a:spcPts val="600"/>
              </a:spcAft>
            </a:pP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dirty="0"/>
              <a:t>His basic components are: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200" dirty="0"/>
              <a:t>Models: 	Definition of the objects and properties corresponding to the tables and 	fields of the database.</a:t>
            </a:r>
            <a:br>
              <a:rPr lang="en-US" sz="1200" dirty="0"/>
            </a:br>
            <a:r>
              <a:rPr lang="en-US" sz="1200" dirty="0"/>
              <a:t>  	Automate the management between the application and the database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200" dirty="0"/>
              <a:t>URLs: 	External addresses accessed by the user. </a:t>
            </a:r>
            <a:br>
              <a:rPr lang="en-US" sz="1200" dirty="0"/>
            </a:br>
            <a:r>
              <a:rPr lang="en-US" sz="1200" dirty="0"/>
              <a:t>	This component redirects to the real pages and manage the parameters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200" dirty="0"/>
              <a:t>Views: 	Responsible of executing the logic of the application. It obtains the 	information from Models, redirect to URLs and send results to them.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200" dirty="0"/>
              <a:t>Templates: Html pages with the format of the pages. They will be mixed with the 	information from views and can include other templates.</a:t>
            </a:r>
          </a:p>
        </p:txBody>
      </p:sp>
    </p:spTree>
    <p:extLst>
      <p:ext uri="{BB962C8B-B14F-4D97-AF65-F5344CB8AC3E}">
        <p14:creationId xmlns:p14="http://schemas.microsoft.com/office/powerpoint/2010/main" val="50739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36D4628-FC31-44E2-B60C-807D75A12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1280817"/>
            <a:ext cx="1719984" cy="3161342"/>
          </a:xfrm>
          <a:prstGeom prst="rect">
            <a:avLst/>
          </a:prstGeom>
        </p:spPr>
      </p:pic>
      <p:sp>
        <p:nvSpPr>
          <p:cNvPr id="61" name="Google Shape;380;p43">
            <a:extLst>
              <a:ext uri="{FF2B5EF4-FFF2-40B4-BE49-F238E27FC236}">
                <a16:creationId xmlns:a16="http://schemas.microsoft.com/office/drawing/2014/main" id="{CDF691E9-71D8-4E66-8179-2760382556D2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6. User interface implementation</a:t>
            </a:r>
            <a:br>
              <a:rPr lang="en-US" sz="2000" dirty="0"/>
            </a:br>
            <a:r>
              <a:rPr lang="en-US" sz="2000" b="0" dirty="0"/>
              <a:t>Models</a:t>
            </a:r>
          </a:p>
        </p:txBody>
      </p: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6C8EC10-18BA-4379-A219-120752CC56DC}"/>
              </a:ext>
            </a:extLst>
          </p:cNvPr>
          <p:cNvSpPr txBox="1"/>
          <p:nvPr/>
        </p:nvSpPr>
        <p:spPr>
          <a:xfrm>
            <a:off x="2802466" y="1850944"/>
            <a:ext cx="2300630" cy="13388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900" noProof="1">
                <a:latin typeface="Consolas" panose="020B0609020204030204" pitchFamily="49" charset="0"/>
              </a:rPr>
              <a:t>class CampaignType(models.Model):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 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Campaign(models.Model):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Survey(models.Model):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Professor(models.Model):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IssueType(models.Model):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B7BB0276-79BE-48A1-9110-37023DD27E93}"/>
              </a:ext>
            </a:extLst>
          </p:cNvPr>
          <p:cNvSpPr txBox="1"/>
          <p:nvPr/>
        </p:nvSpPr>
        <p:spPr>
          <a:xfrm>
            <a:off x="2802466" y="1589334"/>
            <a:ext cx="230063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>
                <a:latin typeface="Consolas" panose="020B0609020204030204" pitchFamily="49" charset="0"/>
              </a:rPr>
              <a:t>/tfmsurveysapp/models.py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B5911294-D107-4494-B36C-C9D0E28BDFA0}"/>
              </a:ext>
            </a:extLst>
          </p:cNvPr>
          <p:cNvSpPr txBox="1"/>
          <p:nvPr/>
        </p:nvSpPr>
        <p:spPr>
          <a:xfrm>
            <a:off x="2802466" y="3354256"/>
            <a:ext cx="5105401" cy="1200329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900" noProof="1">
                <a:latin typeface="Consolas" panose="020B0609020204030204" pitchFamily="49" charset="0"/>
              </a:rPr>
              <a:t>class </a:t>
            </a:r>
            <a:r>
              <a:rPr lang="es-ES" sz="9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Campaign</a:t>
            </a:r>
            <a:r>
              <a:rPr lang="es-ES" sz="900" noProof="1">
                <a:latin typeface="Consolas" panose="020B0609020204030204" pitchFamily="49" charset="0"/>
              </a:rPr>
              <a:t>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type_campaign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ForeignKey</a:t>
            </a:r>
            <a:r>
              <a:rPr lang="es-ES" sz="900" noProof="1">
                <a:latin typeface="Consolas" panose="020B0609020204030204" pitchFamily="49" charset="0"/>
              </a:rPr>
              <a:t>(</a:t>
            </a:r>
            <a:r>
              <a:rPr lang="es-ES" sz="9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CampaignType</a:t>
            </a:r>
            <a:r>
              <a:rPr lang="es-ES" sz="900" noProof="1">
                <a:latin typeface="Consolas" panose="020B0609020204030204" pitchFamily="49" charset="0"/>
              </a:rPr>
              <a:t>, on_delete=models.CASCADE)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cod_campania_lime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IntegerField</a:t>
            </a:r>
            <a:r>
              <a:rPr lang="es-ES" sz="900" noProof="1">
                <a:latin typeface="Consolas" panose="020B0609020204030204" pitchFamily="49" charset="0"/>
              </a:rPr>
              <a:t>("Codi campania Lime")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fecha_extraccion_lime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DateField</a:t>
            </a:r>
            <a:r>
              <a:rPr lang="es-ES" sz="900" noProof="1">
                <a:latin typeface="Consolas" panose="020B0609020204030204" pitchFamily="49" charset="0"/>
              </a:rPr>
              <a:t>("Data extracció Lime")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name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CharField</a:t>
            </a:r>
            <a:r>
              <a:rPr lang="es-ES" sz="900" noProof="1">
                <a:latin typeface="Consolas" panose="020B0609020204030204" pitchFamily="49" charset="0"/>
              </a:rPr>
              <a:t>("Nom", max_length=50)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import_date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DateField</a:t>
            </a:r>
            <a:r>
              <a:rPr lang="es-ES" sz="900" noProof="1">
                <a:latin typeface="Consolas" panose="020B0609020204030204" pitchFamily="49" charset="0"/>
              </a:rPr>
              <a:t>("Data importació")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estat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CharField</a:t>
            </a:r>
            <a:r>
              <a:rPr lang="es-ES" sz="900" noProof="1">
                <a:latin typeface="Consolas" panose="020B0609020204030204" pitchFamily="49" charset="0"/>
              </a:rPr>
              <a:t>("Estat", max_length=50, null=True)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subestat = models.</a:t>
            </a:r>
            <a:r>
              <a:rPr lang="es-ES" sz="900" noProof="1">
                <a:solidFill>
                  <a:srgbClr val="FF5050"/>
                </a:solidFill>
                <a:latin typeface="Consolas" panose="020B0609020204030204" pitchFamily="49" charset="0"/>
              </a:rPr>
              <a:t>CharField</a:t>
            </a:r>
            <a:r>
              <a:rPr lang="es-ES" sz="900" noProof="1">
                <a:latin typeface="Consolas" panose="020B0609020204030204" pitchFamily="49" charset="0"/>
              </a:rPr>
              <a:t>("Subestat", max_length=50, null=True)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BE55FA3A-7B95-4657-88B2-D951336BD880}"/>
              </a:ext>
            </a:extLst>
          </p:cNvPr>
          <p:cNvSpPr txBox="1"/>
          <p:nvPr/>
        </p:nvSpPr>
        <p:spPr>
          <a:xfrm>
            <a:off x="5414877" y="1850944"/>
            <a:ext cx="2492990" cy="13388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SolutionType(models.Model):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Comment(models.Model):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CommentIssue(models.Model):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class CommentSolution(models.Model):</a:t>
            </a:r>
          </a:p>
          <a:p>
            <a:r>
              <a:rPr lang="es-ES" sz="900" noProof="1">
                <a:latin typeface="Consolas" panose="020B0609020204030204" pitchFamily="49" charset="0"/>
              </a:rPr>
              <a:t>    ...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BF9408D-1FC4-49FD-B729-75A7E0A95C8F}"/>
              </a:ext>
            </a:extLst>
          </p:cNvPr>
          <p:cNvSpPr/>
          <p:nvPr/>
        </p:nvSpPr>
        <p:spPr>
          <a:xfrm>
            <a:off x="209065" y="3242731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713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555D4CE-D696-4B08-A8D7-77A34327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1280817"/>
            <a:ext cx="1719984" cy="3161342"/>
          </a:xfrm>
          <a:prstGeom prst="rect">
            <a:avLst/>
          </a:prstGeom>
        </p:spPr>
      </p:pic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355CC166-6FB6-4432-BF07-D006EBC92571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6. User interface implementation</a:t>
            </a:r>
            <a:br>
              <a:rPr lang="en-US" sz="2000" dirty="0"/>
            </a:br>
            <a:r>
              <a:rPr lang="en-US" sz="2000" b="0" dirty="0"/>
              <a:t>URLs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7673B38-0E71-4606-8044-4AD759DA11F3}"/>
              </a:ext>
            </a:extLst>
          </p:cNvPr>
          <p:cNvSpPr/>
          <p:nvPr/>
        </p:nvSpPr>
        <p:spPr>
          <a:xfrm>
            <a:off x="209065" y="3722231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F65EAE-BC9C-4A45-8ABA-E895E56D5310}"/>
              </a:ext>
            </a:extLst>
          </p:cNvPr>
          <p:cNvSpPr txBox="1"/>
          <p:nvPr/>
        </p:nvSpPr>
        <p:spPr>
          <a:xfrm>
            <a:off x="3632197" y="1850944"/>
            <a:ext cx="3505201" cy="17525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000" b="1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  <a:t>List campaigns:</a:t>
            </a:r>
            <a:b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</a:b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</a:rPr>
              <a:t>http://localhost/</a:t>
            </a: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tfmsurveys/campaigns/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b="1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  <a:t>List survey comments</a:t>
            </a: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  <a:t>:</a:t>
            </a:r>
            <a:b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</a:b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</a:rPr>
              <a:t>http://localhost/</a:t>
            </a: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tfmsurveys/campaigns/22/</a:t>
            </a:r>
            <a:b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1000" i="1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Campaign code=22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b="1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  <a:t>View survey comment:</a:t>
            </a:r>
            <a:b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ea typeface="Arial" panose="020B0604020202020204" pitchFamily="34" charset="0"/>
              </a:rPr>
            </a:b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</a:rPr>
              <a:t>http://localhost/</a:t>
            </a:r>
            <a: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tfmsurveys/campaigns/22/23405/</a:t>
            </a:r>
            <a:br>
              <a:rPr lang="en-US" sz="10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1000" i="1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Campaign code=22, Comment code=22</a:t>
            </a:r>
            <a:endParaRPr lang="en-US" sz="1000" u="none" strike="noStrike" dirty="0">
              <a:solidFill>
                <a:schemeClr val="bg1">
                  <a:lumMod val="90000"/>
                  <a:lumOff val="10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64BA4D-C2EA-4F37-A25C-77DA65A5DC1F}"/>
              </a:ext>
            </a:extLst>
          </p:cNvPr>
          <p:cNvSpPr txBox="1"/>
          <p:nvPr/>
        </p:nvSpPr>
        <p:spPr>
          <a:xfrm>
            <a:off x="3632197" y="1589334"/>
            <a:ext cx="255169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 err="1">
                <a:latin typeface="Consolas" panose="020B0609020204030204" pitchFamily="49" charset="0"/>
              </a:rPr>
              <a:t>Examples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of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urls</a:t>
            </a:r>
            <a:endParaRPr lang="es-ES" sz="1100" b="1" dirty="0">
              <a:latin typeface="Consolas" panose="020B0609020204030204" pitchFamily="49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065B80-5E2B-4B89-A5B8-53B62B691B07}"/>
              </a:ext>
            </a:extLst>
          </p:cNvPr>
          <p:cNvSpPr txBox="1"/>
          <p:nvPr/>
        </p:nvSpPr>
        <p:spPr>
          <a:xfrm>
            <a:off x="3632199" y="4021666"/>
            <a:ext cx="3505202" cy="50783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noProof="1">
                <a:solidFill>
                  <a:srgbClr val="7030A0"/>
                </a:solidFill>
                <a:latin typeface="Consolas" panose="020B0609020204030204" pitchFamily="49" charset="0"/>
              </a:rPr>
              <a:t>path</a:t>
            </a:r>
            <a:r>
              <a:rPr lang="en-US" sz="900" noProof="1">
                <a:latin typeface="Consolas" panose="020B0609020204030204" pitchFamily="49" charset="0"/>
              </a:rPr>
              <a:t>('campaigns/&lt;int:cod_campania_lime&gt;',</a:t>
            </a:r>
          </a:p>
          <a:p>
            <a:r>
              <a:rPr lang="en-US" sz="900" noProof="1">
                <a:latin typeface="Consolas" panose="020B0609020204030204" pitchFamily="49" charset="0"/>
              </a:rPr>
              <a:t>          </a:t>
            </a:r>
            <a:r>
              <a:rPr lang="en-US" sz="9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CommentsList</a:t>
            </a:r>
            <a:r>
              <a:rPr lang="en-US" sz="900" noProof="1">
                <a:latin typeface="Consolas" panose="020B0609020204030204" pitchFamily="49" charset="0"/>
              </a:rPr>
              <a:t>.</a:t>
            </a:r>
            <a:r>
              <a:rPr lang="en-US" sz="900" noProof="1">
                <a:solidFill>
                  <a:srgbClr val="7030A0"/>
                </a:solidFill>
                <a:latin typeface="Consolas" panose="020B0609020204030204" pitchFamily="49" charset="0"/>
              </a:rPr>
              <a:t>as_view</a:t>
            </a:r>
            <a:r>
              <a:rPr lang="en-US" sz="900" noProof="1">
                <a:latin typeface="Consolas" panose="020B0609020204030204" pitchFamily="49" charset="0"/>
              </a:rPr>
              <a:t>(),</a:t>
            </a:r>
          </a:p>
          <a:p>
            <a:r>
              <a:rPr lang="en-US" sz="900" noProof="1">
                <a:latin typeface="Consolas" panose="020B0609020204030204" pitchFamily="49" charset="0"/>
              </a:rPr>
              <a:t>          name='comments_list'),</a:t>
            </a:r>
            <a:endParaRPr lang="es-ES" sz="900" noProof="1"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6B1F0A-E19D-40F4-9CF2-1EDCAE95AEF5}"/>
              </a:ext>
            </a:extLst>
          </p:cNvPr>
          <p:cNvSpPr txBox="1"/>
          <p:nvPr/>
        </p:nvSpPr>
        <p:spPr>
          <a:xfrm>
            <a:off x="3632197" y="3761837"/>
            <a:ext cx="3505201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>
                <a:latin typeface="Consolas" panose="020B0609020204030204" pitchFamily="49" charset="0"/>
              </a:rPr>
              <a:t>/tfmsurveysapp/urls.py</a:t>
            </a:r>
          </a:p>
        </p:txBody>
      </p:sp>
    </p:spTree>
    <p:extLst>
      <p:ext uri="{BB962C8B-B14F-4D97-AF65-F5344CB8AC3E}">
        <p14:creationId xmlns:p14="http://schemas.microsoft.com/office/powerpoint/2010/main" val="1832579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E28FD1A-2B8B-443F-8AF6-0A13320D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1280817"/>
            <a:ext cx="1719984" cy="3161342"/>
          </a:xfrm>
          <a:prstGeom prst="rect">
            <a:avLst/>
          </a:prstGeom>
        </p:spPr>
      </p:pic>
      <p:sp>
        <p:nvSpPr>
          <p:cNvPr id="11" name="Google Shape;380;p43">
            <a:extLst>
              <a:ext uri="{FF2B5EF4-FFF2-40B4-BE49-F238E27FC236}">
                <a16:creationId xmlns:a16="http://schemas.microsoft.com/office/drawing/2014/main" id="{3754650C-DD8B-4E9A-960A-9EC10A5963EA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6. User interface implementation</a:t>
            </a:r>
            <a:br>
              <a:rPr lang="en-US" sz="2000" dirty="0"/>
            </a:br>
            <a:r>
              <a:rPr lang="en-US" sz="2000" b="0" dirty="0"/>
              <a:t>Views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33A06A2-AD30-4F1D-8395-827F453C094D}"/>
              </a:ext>
            </a:extLst>
          </p:cNvPr>
          <p:cNvSpPr/>
          <p:nvPr/>
        </p:nvSpPr>
        <p:spPr>
          <a:xfrm>
            <a:off x="209065" y="3831161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A40AFF-5406-4721-BB3E-4FAEA5EEE989}"/>
              </a:ext>
            </a:extLst>
          </p:cNvPr>
          <p:cNvSpPr txBox="1"/>
          <p:nvPr/>
        </p:nvSpPr>
        <p:spPr>
          <a:xfrm>
            <a:off x="6606599" y="1679019"/>
            <a:ext cx="2328336" cy="103784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90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Def </a:t>
            </a:r>
            <a:r>
              <a:rPr lang="en-US" sz="900" u="none" strike="noStrike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campaign_list</a:t>
            </a:r>
            <a:r>
              <a:rPr lang="en-US" sz="900" u="none" strike="noStrike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(request):</a:t>
            </a:r>
            <a:b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...</a:t>
            </a:r>
            <a:b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class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CommentsList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ListView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):</a:t>
            </a:r>
            <a:b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...</a:t>
            </a:r>
            <a:b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class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CommentDetail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UpdateView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</a:t>
            </a:r>
            <a:b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</a:b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...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B1BF51-0AF2-432B-82C0-B1FC327B5FB4}"/>
              </a:ext>
            </a:extLst>
          </p:cNvPr>
          <p:cNvSpPr txBox="1"/>
          <p:nvPr/>
        </p:nvSpPr>
        <p:spPr>
          <a:xfrm>
            <a:off x="6606599" y="1417409"/>
            <a:ext cx="2328336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>
                <a:latin typeface="Consolas" panose="020B0609020204030204" pitchFamily="49" charset="0"/>
              </a:rPr>
              <a:t>/tfmsurveysapp/urls.py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11103B-2794-4F3F-8B76-E492E06618B7}"/>
              </a:ext>
            </a:extLst>
          </p:cNvPr>
          <p:cNvSpPr txBox="1"/>
          <p:nvPr/>
        </p:nvSpPr>
        <p:spPr>
          <a:xfrm>
            <a:off x="2220668" y="1670704"/>
            <a:ext cx="4094310" cy="70788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def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campaigns_list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(request):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campaigns_list=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Campaign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.objects.all()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context = {'campaigns_list': campaigns_list}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return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render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(request, 'tfmsurveysapp/campaigns_list.html', context)</a:t>
            </a:r>
            <a:endParaRPr lang="es-ES" sz="800" noProof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6A8D43B-39BB-41BA-805A-9702B2E69E82}"/>
              </a:ext>
            </a:extLst>
          </p:cNvPr>
          <p:cNvSpPr txBox="1"/>
          <p:nvPr/>
        </p:nvSpPr>
        <p:spPr>
          <a:xfrm>
            <a:off x="2220668" y="1393387"/>
            <a:ext cx="3234267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 err="1">
                <a:latin typeface="Consolas" panose="020B0609020204030204" pitchFamily="49" charset="0"/>
              </a:rPr>
              <a:t>View’s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example</a:t>
            </a:r>
            <a:r>
              <a:rPr lang="es-ES" sz="1100" b="1" dirty="0">
                <a:latin typeface="Consolas" panose="020B0609020204030204" pitchFamily="49" charset="0"/>
              </a:rPr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6C9107-7193-47E9-A99F-2E4A922B9BA1}"/>
              </a:ext>
            </a:extLst>
          </p:cNvPr>
          <p:cNvSpPr txBox="1"/>
          <p:nvPr/>
        </p:nvSpPr>
        <p:spPr>
          <a:xfrm>
            <a:off x="2220669" y="2716867"/>
            <a:ext cx="4094310" cy="206210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CommentsList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(ListView):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model = 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Comment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context_object_name = 'comments_list'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template_name = 'tfmsurveysapp/comments_list.html'</a:t>
            </a:r>
          </a:p>
          <a:p>
            <a:endParaRPr lang="en-US" sz="800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def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noProof="1">
                <a:solidFill>
                  <a:srgbClr val="C00000"/>
                </a:solidFill>
                <a:latin typeface="Consolas" panose="020B0609020204030204" pitchFamily="49" charset="0"/>
              </a:rPr>
              <a:t>get_queryset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comments_list = 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Comment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.objects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	.filter(survey__campaign__cod_campania_lime=     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       self.kwargs['cod_campania_lime’])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self.total_count = comments_list.count()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return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comments_list</a:t>
            </a:r>
          </a:p>
          <a:p>
            <a:endParaRPr lang="en-US" sz="800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def </a:t>
            </a:r>
            <a:r>
              <a:rPr lang="en-US" sz="800" noProof="1">
                <a:solidFill>
                  <a:srgbClr val="C00000"/>
                </a:solidFill>
                <a:latin typeface="Consolas" panose="020B0609020204030204" pitchFamily="49" charset="0"/>
              </a:rPr>
              <a:t>get_context_data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(self, **kwargs):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context = super(</a:t>
            </a:r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CommentsList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, self).get_context_data(**kwargs)</a:t>
            </a:r>
            <a:b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context['total_count'] = self.total_count</a:t>
            </a:r>
          </a:p>
          <a:p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800" noProof="1">
                <a:solidFill>
                  <a:srgbClr val="7030A0"/>
                </a:solidFill>
                <a:latin typeface="Consolas" panose="020B0609020204030204" pitchFamily="49" charset="0"/>
              </a:rPr>
              <a:t>return</a:t>
            </a:r>
            <a:r>
              <a:rPr lang="en-US" sz="800" noProof="1">
                <a:solidFill>
                  <a:schemeClr val="bg1"/>
                </a:solidFill>
                <a:latin typeface="Consolas" panose="020B0609020204030204" pitchFamily="49" charset="0"/>
              </a:rPr>
              <a:t> context</a:t>
            </a:r>
            <a:endParaRPr lang="es-ES" sz="800" noProof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8BFF91-55A8-419D-A9E5-C934645E21BB}"/>
              </a:ext>
            </a:extLst>
          </p:cNvPr>
          <p:cNvSpPr txBox="1"/>
          <p:nvPr/>
        </p:nvSpPr>
        <p:spPr>
          <a:xfrm>
            <a:off x="2220668" y="2435697"/>
            <a:ext cx="4094310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 err="1">
                <a:latin typeface="Consolas" panose="020B0609020204030204" pitchFamily="49" charset="0"/>
              </a:rPr>
              <a:t>View’s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example</a:t>
            </a:r>
            <a:r>
              <a:rPr lang="es-ES" sz="1100" b="1" dirty="0">
                <a:latin typeface="Consolas" panose="020B0609020204030204" pitchFamily="49" charset="0"/>
              </a:rPr>
              <a:t>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>
            <a:extLst>
              <a:ext uri="{FF2B5EF4-FFF2-40B4-BE49-F238E27FC236}">
                <a16:creationId xmlns:a16="http://schemas.microsoft.com/office/drawing/2014/main" id="{6C2F78CD-7691-4CFF-B2B2-C9946CB7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01" r="17101"/>
          <a:stretch/>
        </p:blipFill>
        <p:spPr>
          <a:xfrm>
            <a:off x="506160" y="1403138"/>
            <a:ext cx="3182100" cy="3224100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Google Shape;228;p37">
            <a:extLst>
              <a:ext uri="{FF2B5EF4-FFF2-40B4-BE49-F238E27FC236}">
                <a16:creationId xmlns:a16="http://schemas.microsoft.com/office/drawing/2014/main" id="{D17DD106-1119-4FFE-B82B-F3DD156C79F5}"/>
              </a:ext>
            </a:extLst>
          </p:cNvPr>
          <p:cNvSpPr txBox="1">
            <a:spLocks/>
          </p:cNvSpPr>
          <p:nvPr/>
        </p:nvSpPr>
        <p:spPr>
          <a:xfrm>
            <a:off x="1964850" y="352851"/>
            <a:ext cx="5214300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/>
              <a:t>01</a:t>
            </a:r>
            <a:br>
              <a:rPr lang="es-ES"/>
            </a:br>
            <a:r>
              <a:rPr lang="es-ES"/>
              <a:t>OBJECTIVES</a:t>
            </a:r>
            <a:endParaRPr lang="es-ES" dirty="0"/>
          </a:p>
        </p:txBody>
      </p:sp>
      <p:sp>
        <p:nvSpPr>
          <p:cNvPr id="46" name="Google Shape;230;p37">
            <a:extLst>
              <a:ext uri="{FF2B5EF4-FFF2-40B4-BE49-F238E27FC236}">
                <a16:creationId xmlns:a16="http://schemas.microsoft.com/office/drawing/2014/main" id="{FC19C5C9-9CDA-4559-A280-6D275EAE3C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84275" y="1188215"/>
            <a:ext cx="4186203" cy="3653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dk1"/>
                </a:solidFill>
              </a:rPr>
              <a:t>The main objectives of the application are: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</a:rPr>
              <a:t>Importation of surveys and comments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</a:rPr>
              <a:t>Use of Artificial Intelligence (AI) and Natural Language Processing (NLP) to analyze the comments.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</a:rPr>
              <a:t>Visualization of results and manual edition of comments.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dk1"/>
                </a:solidFill>
              </a:rPr>
              <a:t>Other objectives: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dk1"/>
                </a:solidFill>
              </a:rPr>
              <a:t>Use an Agile methodology: </a:t>
            </a:r>
            <a:r>
              <a:rPr lang="en-US" sz="1200" b="1" dirty="0" err="1">
                <a:solidFill>
                  <a:schemeClr val="dk1"/>
                </a:solidFill>
              </a:rPr>
              <a:t>Behaviour</a:t>
            </a:r>
            <a:r>
              <a:rPr lang="en-US" sz="1200" b="1" dirty="0">
                <a:solidFill>
                  <a:schemeClr val="dk1"/>
                </a:solidFill>
              </a:rPr>
              <a:t> Driven Development</a:t>
            </a:r>
            <a:r>
              <a:rPr lang="en-US" sz="1200" dirty="0">
                <a:solidFill>
                  <a:schemeClr val="dk1"/>
                </a:solidFill>
              </a:rPr>
              <a:t> (BDD)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dk1"/>
                </a:solidFill>
              </a:rPr>
              <a:t>Test a framework of web development: </a:t>
            </a:r>
            <a:r>
              <a:rPr lang="en-US" sz="1200" b="1" dirty="0">
                <a:solidFill>
                  <a:schemeClr val="dk1"/>
                </a:solidFill>
              </a:rPr>
              <a:t>Django</a:t>
            </a:r>
            <a:r>
              <a:rPr lang="en-US" sz="1200" dirty="0">
                <a:solidFill>
                  <a:schemeClr val="dk1"/>
                </a:solidFill>
              </a:rPr>
              <a:t> and Python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dk1"/>
                </a:solidFill>
              </a:rPr>
              <a:t>Explore Natural Language Processing: </a:t>
            </a:r>
            <a:r>
              <a:rPr lang="en-US" sz="1200" b="1" dirty="0">
                <a:solidFill>
                  <a:schemeClr val="dk1"/>
                </a:solidFill>
              </a:rPr>
              <a:t>Spacy </a:t>
            </a:r>
            <a:r>
              <a:rPr lang="en-US" sz="1200" dirty="0">
                <a:solidFill>
                  <a:schemeClr val="dk1"/>
                </a:solidFill>
              </a:rPr>
              <a:t>library 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05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93CD8D7-F781-4A39-A1C6-4A02B7FE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1280817"/>
            <a:ext cx="1719984" cy="3161342"/>
          </a:xfrm>
          <a:prstGeom prst="rect">
            <a:avLst/>
          </a:prstGeom>
        </p:spPr>
      </p:pic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355CC166-6FB6-4432-BF07-D006EBC92571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6. User interface implementation</a:t>
            </a:r>
            <a:br>
              <a:rPr lang="en-US" sz="2000" dirty="0"/>
            </a:br>
            <a:r>
              <a:rPr lang="en-US" sz="2000" b="0" dirty="0"/>
              <a:t>Templates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7673B38-0E71-4606-8044-4AD759DA11F3}"/>
              </a:ext>
            </a:extLst>
          </p:cNvPr>
          <p:cNvSpPr/>
          <p:nvPr/>
        </p:nvSpPr>
        <p:spPr>
          <a:xfrm>
            <a:off x="209065" y="1845728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065B80-5E2B-4B89-A5B8-53B62B691B07}"/>
              </a:ext>
            </a:extLst>
          </p:cNvPr>
          <p:cNvSpPr txBox="1"/>
          <p:nvPr/>
        </p:nvSpPr>
        <p:spPr>
          <a:xfrm>
            <a:off x="2153133" y="1845728"/>
            <a:ext cx="6781802" cy="292387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extends "tfmsurveysapp/base.html" %}</a:t>
            </a:r>
          </a:p>
          <a:p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block content %}</a:t>
            </a:r>
          </a:p>
          <a:p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load static %}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...</a:t>
            </a:r>
          </a:p>
          <a:p>
            <a:r>
              <a:rPr lang="en-US" sz="800" noProof="1">
                <a:latin typeface="Consolas" panose="020B0609020204030204" pitchFamily="49" charset="0"/>
              </a:rPr>
              <a:t>&lt;table align="center" id="Lista" class="display" &gt;</a:t>
            </a:r>
          </a:p>
          <a:p>
            <a:r>
              <a:rPr lang="en-US" sz="800" noProof="1">
                <a:latin typeface="Consolas" panose="020B0609020204030204" pitchFamily="49" charset="0"/>
              </a:rPr>
              <a:t>    ...</a:t>
            </a:r>
            <a:endParaRPr lang="es-ES" sz="800" noProof="1">
              <a:latin typeface="Consolas" panose="020B0609020204030204" pitchFamily="49" charset="0"/>
            </a:endParaRPr>
          </a:p>
          <a:p>
            <a:r>
              <a:rPr lang="en-U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for campaign in campaigns_list %}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&lt;tr&gt;		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 align="center"&gt;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{{ campaign.cod_campania_lime }}&lt;/</a:t>
            </a:r>
            <a:r>
              <a:rPr lang="es-ES" sz="800" noProof="1">
                <a:latin typeface="Consolas" panose="020B0609020204030204" pitchFamily="49" charset="0"/>
              </a:rPr>
              <a:t>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&lt;td&gt;{{ campaign.name }}&lt;/td&gt;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 align="center"&gt;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{{ campaign.type_campaign_id }}&lt;/</a:t>
            </a:r>
            <a:r>
              <a:rPr lang="es-ES" sz="800" noProof="1">
                <a:latin typeface="Consolas" panose="020B0609020204030204" pitchFamily="49" charset="0"/>
              </a:rPr>
              <a:t>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&lt;td&gt;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{{ campaign.type_campaign.name }}</a:t>
            </a:r>
            <a:r>
              <a:rPr lang="es-ES" sz="800" noProof="1">
                <a:latin typeface="Consolas" panose="020B0609020204030204" pitchFamily="49" charset="0"/>
              </a:rPr>
              <a:t>&lt;/td&gt;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 align="center"&gt;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{{ campaign.fecha_extraccion_lime|date:'d-m-Y' }}</a:t>
            </a:r>
            <a:r>
              <a:rPr lang="es-ES" sz="800" noProof="1">
                <a:latin typeface="Consolas" panose="020B0609020204030204" pitchFamily="49" charset="0"/>
              </a:rPr>
              <a:t>&lt;/td&gt;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 align="center"&gt;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{{ campaign.import_date|default_if_none:" "|date:'d-m-Y' }}</a:t>
            </a:r>
            <a:r>
              <a:rPr lang="es-ES" sz="800" noProof="1">
                <a:latin typeface="Consolas" panose="020B0609020204030204" pitchFamily="49" charset="0"/>
              </a:rPr>
              <a:t>&lt;/td&gt;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&lt;td&gt;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   &lt;a href="</a:t>
            </a:r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url 'tfmsurveysapp:comments_list' campaign.cod_campania_lime %}</a:t>
            </a:r>
            <a:r>
              <a:rPr lang="es-ES" sz="800" noProof="1">
                <a:latin typeface="Consolas" panose="020B0609020204030204" pitchFamily="49" charset="0"/>
              </a:rPr>
              <a:t>" target="_self“&gt;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       Veure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       &lt;/a&gt;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    &lt;/tr&gt;</a:t>
            </a:r>
          </a:p>
          <a:p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endfor %}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&lt;/table&gt;</a:t>
            </a:r>
          </a:p>
          <a:p>
            <a:r>
              <a:rPr lang="es-ES" sz="800" noProof="1">
                <a:latin typeface="Consolas" panose="020B0609020204030204" pitchFamily="49" charset="0"/>
              </a:rPr>
              <a:t>...</a:t>
            </a:r>
          </a:p>
          <a:p>
            <a:r>
              <a:rPr lang="es-ES" sz="800" noProof="1">
                <a:solidFill>
                  <a:schemeClr val="bg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{% endblock %}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6B1F0A-E19D-40F4-9CF2-1EDCAE95AEF5}"/>
              </a:ext>
            </a:extLst>
          </p:cNvPr>
          <p:cNvSpPr txBox="1"/>
          <p:nvPr/>
        </p:nvSpPr>
        <p:spPr>
          <a:xfrm>
            <a:off x="2153133" y="1561777"/>
            <a:ext cx="6781802" cy="2616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es-ES" sz="1100" b="1" dirty="0" err="1">
                <a:latin typeface="Consolas" panose="020B0609020204030204" pitchFamily="49" charset="0"/>
              </a:rPr>
              <a:t>Example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of</a:t>
            </a:r>
            <a:r>
              <a:rPr lang="es-ES" sz="1100" b="1" dirty="0">
                <a:latin typeface="Consolas" panose="020B0609020204030204" pitchFamily="49" charset="0"/>
              </a:rPr>
              <a:t> </a:t>
            </a:r>
            <a:r>
              <a:rPr lang="es-ES" sz="1100" b="1" dirty="0" err="1">
                <a:latin typeface="Consolas" panose="020B0609020204030204" pitchFamily="49" charset="0"/>
              </a:rPr>
              <a:t>template</a:t>
            </a:r>
            <a:r>
              <a:rPr lang="es-ES" sz="1100" b="1" dirty="0">
                <a:latin typeface="Consolas" panose="020B0609020204030204" pitchFamily="49" charset="0"/>
              </a:rPr>
              <a:t>: /</a:t>
            </a:r>
            <a:r>
              <a:rPr lang="es-ES" sz="1100" b="1" dirty="0" err="1">
                <a:latin typeface="Consolas" panose="020B0609020204030204" pitchFamily="49" charset="0"/>
              </a:rPr>
              <a:t>tfmsurveysapp</a:t>
            </a:r>
            <a:r>
              <a:rPr lang="es-ES" sz="1100" b="1" dirty="0">
                <a:latin typeface="Consolas" panose="020B0609020204030204" pitchFamily="49" charset="0"/>
              </a:rPr>
              <a:t>/</a:t>
            </a:r>
            <a:r>
              <a:rPr lang="es-ES" sz="1100" b="1" dirty="0" err="1">
                <a:latin typeface="Consolas" panose="020B0609020204030204" pitchFamily="49" charset="0"/>
              </a:rPr>
              <a:t>templates</a:t>
            </a:r>
            <a:r>
              <a:rPr lang="es-ES" sz="1100" b="1" dirty="0">
                <a:latin typeface="Consolas" panose="020B0609020204030204" pitchFamily="49" charset="0"/>
              </a:rPr>
              <a:t>/</a:t>
            </a:r>
            <a:r>
              <a:rPr lang="es-ES" sz="1100" b="1" dirty="0" err="1">
                <a:latin typeface="Consolas" panose="020B0609020204030204" pitchFamily="49" charset="0"/>
              </a:rPr>
              <a:t>tfmsurveysapp</a:t>
            </a:r>
            <a:r>
              <a:rPr lang="es-ES" sz="1100" b="1" dirty="0">
                <a:latin typeface="Consolas" panose="020B0609020204030204" pitchFamily="49" charset="0"/>
              </a:rPr>
              <a:t>/campaigns_list.html</a:t>
            </a:r>
          </a:p>
        </p:txBody>
      </p:sp>
    </p:spTree>
    <p:extLst>
      <p:ext uri="{BB962C8B-B14F-4D97-AF65-F5344CB8AC3E}">
        <p14:creationId xmlns:p14="http://schemas.microsoft.com/office/powerpoint/2010/main" val="80624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12475C6C-9255-47B4-BE78-CA091E6272D1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7. Import surveys and comments</a:t>
            </a:r>
            <a:br>
              <a:rPr lang="en-US" sz="2000" dirty="0"/>
            </a:br>
            <a:r>
              <a:rPr lang="en-US" sz="2000" b="0" dirty="0"/>
              <a:t>Multiple legacy databases access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78D818-D833-41EA-91E6-122B177F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960645"/>
            <a:ext cx="1719984" cy="38846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0B10E0-A87D-43BC-A98A-302CC1F56011}"/>
              </a:ext>
            </a:extLst>
          </p:cNvPr>
          <p:cNvSpPr txBox="1"/>
          <p:nvPr/>
        </p:nvSpPr>
        <p:spPr>
          <a:xfrm>
            <a:off x="2005182" y="1734483"/>
            <a:ext cx="536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original application </a:t>
            </a:r>
            <a:r>
              <a:rPr lang="en-US" dirty="0" err="1">
                <a:solidFill>
                  <a:schemeClr val="tx1"/>
                </a:solidFill>
              </a:rPr>
              <a:t>LimeSurvey</a:t>
            </a:r>
            <a:r>
              <a:rPr lang="en-US" dirty="0">
                <a:solidFill>
                  <a:schemeClr val="tx1"/>
                </a:solidFill>
              </a:rPr>
              <a:t> include 3 database schemas:</a:t>
            </a:r>
          </a:p>
        </p:txBody>
      </p:sp>
      <p:sp>
        <p:nvSpPr>
          <p:cNvPr id="8" name="Diagrama de flujo: disco magnético 7">
            <a:extLst>
              <a:ext uri="{FF2B5EF4-FFF2-40B4-BE49-F238E27FC236}">
                <a16:creationId xmlns:a16="http://schemas.microsoft.com/office/drawing/2014/main" id="{59312F95-67A6-4AF4-BC49-62353CEF26D7}"/>
              </a:ext>
            </a:extLst>
          </p:cNvPr>
          <p:cNvSpPr/>
          <p:nvPr/>
        </p:nvSpPr>
        <p:spPr>
          <a:xfrm>
            <a:off x="2429932" y="2098474"/>
            <a:ext cx="1114374" cy="40428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100" dirty="0">
                <a:solidFill>
                  <a:schemeClr val="bg1"/>
                </a:solidFill>
              </a:rPr>
              <a:t>Encuestas</a:t>
            </a:r>
          </a:p>
        </p:txBody>
      </p:sp>
      <p:sp>
        <p:nvSpPr>
          <p:cNvPr id="9" name="Diagrama de flujo: disco magnético 8">
            <a:extLst>
              <a:ext uri="{FF2B5EF4-FFF2-40B4-BE49-F238E27FC236}">
                <a16:creationId xmlns:a16="http://schemas.microsoft.com/office/drawing/2014/main" id="{7773195F-9130-48B7-9201-E6564DC81A00}"/>
              </a:ext>
            </a:extLst>
          </p:cNvPr>
          <p:cNvSpPr/>
          <p:nvPr/>
        </p:nvSpPr>
        <p:spPr>
          <a:xfrm>
            <a:off x="4131931" y="2103031"/>
            <a:ext cx="1114372" cy="40428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100" dirty="0">
                <a:solidFill>
                  <a:schemeClr val="bg1"/>
                </a:solidFill>
              </a:rPr>
              <a:t>Lime</a:t>
            </a:r>
          </a:p>
        </p:txBody>
      </p:sp>
      <p:sp>
        <p:nvSpPr>
          <p:cNvPr id="10" name="Diagrama de flujo: disco magnético 9">
            <a:extLst>
              <a:ext uri="{FF2B5EF4-FFF2-40B4-BE49-F238E27FC236}">
                <a16:creationId xmlns:a16="http://schemas.microsoft.com/office/drawing/2014/main" id="{E51B89A4-5ABE-4B5F-B09A-3958C0875382}"/>
              </a:ext>
            </a:extLst>
          </p:cNvPr>
          <p:cNvSpPr/>
          <p:nvPr/>
        </p:nvSpPr>
        <p:spPr>
          <a:xfrm>
            <a:off x="5833928" y="2098472"/>
            <a:ext cx="1114374" cy="40428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100" noProof="1">
                <a:solidFill>
                  <a:schemeClr val="bg1"/>
                </a:solidFill>
              </a:rPr>
              <a:t>uxxienc_resul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9C554D-60C9-431C-A746-4C4F5EA1457D}"/>
              </a:ext>
            </a:extLst>
          </p:cNvPr>
          <p:cNvSpPr/>
          <p:nvPr/>
        </p:nvSpPr>
        <p:spPr>
          <a:xfrm>
            <a:off x="2429933" y="2785105"/>
            <a:ext cx="111437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100" dirty="0">
                <a:solidFill>
                  <a:schemeClr val="bg1"/>
                </a:solidFill>
              </a:rPr>
              <a:t>encuestas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B1D3115-AF23-49F9-A515-518B819BCAF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987120" y="2547770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E5FD3F-D0CD-424F-9C7B-59EF532B3731}"/>
              </a:ext>
            </a:extLst>
          </p:cNvPr>
          <p:cNvSpPr/>
          <p:nvPr/>
        </p:nvSpPr>
        <p:spPr>
          <a:xfrm>
            <a:off x="2429932" y="3400722"/>
            <a:ext cx="1114374" cy="7150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>
                <a:solidFill>
                  <a:schemeClr val="bg1"/>
                </a:solidFill>
              </a:rPr>
              <a:t>model.py</a:t>
            </a: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TipoCampania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/>
                </a:solidFill>
              </a:rPr>
              <a:t>Campania</a:t>
            </a:r>
          </a:p>
          <a:p>
            <a:pPr algn="ctr"/>
            <a:r>
              <a:rPr lang="es-ES" sz="1000" dirty="0">
                <a:solidFill>
                  <a:schemeClr val="bg1"/>
                </a:solidFill>
              </a:rPr>
              <a:t>Encuesta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61F618-BCE4-4D4A-B569-153E7FC024F0}"/>
              </a:ext>
            </a:extLst>
          </p:cNvPr>
          <p:cNvSpPr/>
          <p:nvPr/>
        </p:nvSpPr>
        <p:spPr>
          <a:xfrm>
            <a:off x="4131931" y="2785105"/>
            <a:ext cx="111437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100" dirty="0">
                <a:solidFill>
                  <a:schemeClr val="bg1"/>
                </a:solidFill>
              </a:rPr>
              <a:t>lime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233399B-6CE9-4A7C-A1C6-B79B6613E8B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689118" y="2547770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59C6329-49D9-4AC2-99A2-8130C101C2DF}"/>
              </a:ext>
            </a:extLst>
          </p:cNvPr>
          <p:cNvSpPr/>
          <p:nvPr/>
        </p:nvSpPr>
        <p:spPr>
          <a:xfrm>
            <a:off x="5833928" y="2785105"/>
            <a:ext cx="1114374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100" noProof="1">
                <a:solidFill>
                  <a:schemeClr val="bg1"/>
                </a:solidFill>
              </a:rPr>
              <a:t>uxxienc_resul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4918934-4241-41F9-8661-6672C49C9FE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6391115" y="2547770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B9EFA58-5689-4953-B9C0-67EA81D88E56}"/>
              </a:ext>
            </a:extLst>
          </p:cNvPr>
          <p:cNvSpPr/>
          <p:nvPr/>
        </p:nvSpPr>
        <p:spPr>
          <a:xfrm>
            <a:off x="209065" y="1066797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E31716-7796-4AC0-8CFC-73AECB42AF04}"/>
              </a:ext>
            </a:extLst>
          </p:cNvPr>
          <p:cNvSpPr/>
          <p:nvPr/>
        </p:nvSpPr>
        <p:spPr>
          <a:xfrm>
            <a:off x="209065" y="1295392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3C3677D-782A-4E8A-86EE-C4A209BF6BC7}"/>
              </a:ext>
            </a:extLst>
          </p:cNvPr>
          <p:cNvSpPr/>
          <p:nvPr/>
        </p:nvSpPr>
        <p:spPr>
          <a:xfrm>
            <a:off x="209065" y="4216404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C573E87-44F7-4C54-A9EA-137B8832A7EF}"/>
              </a:ext>
            </a:extLst>
          </p:cNvPr>
          <p:cNvSpPr/>
          <p:nvPr/>
        </p:nvSpPr>
        <p:spPr>
          <a:xfrm>
            <a:off x="209065" y="3627748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95A33C9C-F651-4B27-AEFA-CCE68083884C}"/>
              </a:ext>
            </a:extLst>
          </p:cNvPr>
          <p:cNvCxnSpPr>
            <a:cxnSpLocks/>
          </p:cNvCxnSpPr>
          <p:nvPr/>
        </p:nvCxnSpPr>
        <p:spPr>
          <a:xfrm>
            <a:off x="2987120" y="3134087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F4D2B4A-9BDB-4245-818E-72408746258C}"/>
              </a:ext>
            </a:extLst>
          </p:cNvPr>
          <p:cNvSpPr/>
          <p:nvPr/>
        </p:nvSpPr>
        <p:spPr>
          <a:xfrm>
            <a:off x="4131929" y="3400722"/>
            <a:ext cx="1114374" cy="7150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>
                <a:solidFill>
                  <a:schemeClr val="bg1"/>
                </a:solidFill>
              </a:rPr>
              <a:t>model.py</a:t>
            </a: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LimeOcuEncuestasCampania</a:t>
            </a:r>
            <a:endParaRPr lang="es-ES" sz="1000" dirty="0">
              <a:solidFill>
                <a:schemeClr val="bg1"/>
              </a:solidFill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783B0038-B2C0-4AF8-8BE2-9731E735CBE6}"/>
              </a:ext>
            </a:extLst>
          </p:cNvPr>
          <p:cNvCxnSpPr>
            <a:cxnSpLocks/>
          </p:cNvCxnSpPr>
          <p:nvPr/>
        </p:nvCxnSpPr>
        <p:spPr>
          <a:xfrm>
            <a:off x="4679036" y="3130265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B2C58387-26A0-4143-98C2-46D1CB1FCAEA}"/>
              </a:ext>
            </a:extLst>
          </p:cNvPr>
          <p:cNvCxnSpPr>
            <a:cxnSpLocks/>
          </p:cNvCxnSpPr>
          <p:nvPr/>
        </p:nvCxnSpPr>
        <p:spPr>
          <a:xfrm>
            <a:off x="6381035" y="3163387"/>
            <a:ext cx="0" cy="23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BF58189-F445-4DC2-A7DD-FA33329455F6}"/>
              </a:ext>
            </a:extLst>
          </p:cNvPr>
          <p:cNvSpPr/>
          <p:nvPr/>
        </p:nvSpPr>
        <p:spPr>
          <a:xfrm>
            <a:off x="5700472" y="3400722"/>
            <a:ext cx="1381286" cy="98402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>
                <a:solidFill>
                  <a:schemeClr val="bg1"/>
                </a:solidFill>
              </a:rPr>
              <a:t>model.py</a:t>
            </a: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CampaniasExtraidas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SBMetaSurvey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SBMetaUser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SBRes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SBProf</a:t>
            </a:r>
            <a:endParaRPr lang="es-ES" sz="1000" dirty="0">
              <a:solidFill>
                <a:schemeClr val="bg1"/>
              </a:solidFill>
            </a:endParaRPr>
          </a:p>
        </p:txBody>
      </p:sp>
      <p:sp>
        <p:nvSpPr>
          <p:cNvPr id="38" name="Rectángulo: esquinas superiores cortadas 37">
            <a:extLst>
              <a:ext uri="{FF2B5EF4-FFF2-40B4-BE49-F238E27FC236}">
                <a16:creationId xmlns:a16="http://schemas.microsoft.com/office/drawing/2014/main" id="{87592B0C-2A17-4758-9442-4263EA8A57BB}"/>
              </a:ext>
            </a:extLst>
          </p:cNvPr>
          <p:cNvSpPr/>
          <p:nvPr/>
        </p:nvSpPr>
        <p:spPr>
          <a:xfrm>
            <a:off x="3975200" y="4465178"/>
            <a:ext cx="1427836" cy="439433"/>
          </a:xfrm>
          <a:prstGeom prst="snip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Router.py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1961CE8-519B-404A-B217-9BF28859F053}"/>
              </a:ext>
            </a:extLst>
          </p:cNvPr>
          <p:cNvCxnSpPr>
            <a:cxnSpLocks/>
            <a:stCxn id="38" idx="3"/>
            <a:endCxn id="34" idx="2"/>
          </p:cNvCxnSpPr>
          <p:nvPr/>
        </p:nvCxnSpPr>
        <p:spPr>
          <a:xfrm flipH="1" flipV="1">
            <a:off x="4689116" y="4115782"/>
            <a:ext cx="2" cy="349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897A59C-833B-493A-B869-BE171D675F84}"/>
              </a:ext>
            </a:extLst>
          </p:cNvPr>
          <p:cNvCxnSpPr>
            <a:cxnSpLocks/>
          </p:cNvCxnSpPr>
          <p:nvPr/>
        </p:nvCxnSpPr>
        <p:spPr>
          <a:xfrm flipH="1" flipV="1">
            <a:off x="3544306" y="4145082"/>
            <a:ext cx="512646" cy="40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E900B028-07E1-418E-928D-631028CED45F}"/>
              </a:ext>
            </a:extLst>
          </p:cNvPr>
          <p:cNvCxnSpPr>
            <a:cxnSpLocks/>
          </p:cNvCxnSpPr>
          <p:nvPr/>
        </p:nvCxnSpPr>
        <p:spPr>
          <a:xfrm flipV="1">
            <a:off x="5321282" y="4157401"/>
            <a:ext cx="379190" cy="38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FAD6852-7C22-4F9F-8A7E-50111677632F}"/>
              </a:ext>
            </a:extLst>
          </p:cNvPr>
          <p:cNvSpPr txBox="1"/>
          <p:nvPr/>
        </p:nvSpPr>
        <p:spPr>
          <a:xfrm>
            <a:off x="7372786" y="3394289"/>
            <a:ext cx="1562149" cy="86177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chemeClr val="tx1"/>
                </a:solidFill>
              </a:rPr>
              <a:t>SBMetaSurvey</a:t>
            </a:r>
            <a:r>
              <a:rPr lang="es-ES" sz="1000" dirty="0">
                <a:solidFill>
                  <a:schemeClr val="tx1"/>
                </a:solidFill>
              </a:rPr>
              <a:t>, </a:t>
            </a:r>
            <a:r>
              <a:rPr lang="es-ES" sz="1000" dirty="0" err="1">
                <a:solidFill>
                  <a:schemeClr val="tx1"/>
                </a:solidFill>
              </a:rPr>
              <a:t>SBMetaUser</a:t>
            </a:r>
            <a:r>
              <a:rPr lang="es-ES" sz="1000" dirty="0">
                <a:solidFill>
                  <a:schemeClr val="tx1"/>
                </a:solidFill>
              </a:rPr>
              <a:t>, </a:t>
            </a:r>
          </a:p>
          <a:p>
            <a:r>
              <a:rPr lang="es-ES" sz="1000" dirty="0" err="1">
                <a:solidFill>
                  <a:schemeClr val="tx1"/>
                </a:solidFill>
              </a:rPr>
              <a:t>SBRes</a:t>
            </a:r>
            <a:r>
              <a:rPr lang="es-ES" sz="1000" dirty="0">
                <a:solidFill>
                  <a:schemeClr val="tx1"/>
                </a:solidFill>
              </a:rPr>
              <a:t> and </a:t>
            </a:r>
            <a:r>
              <a:rPr lang="es-ES" sz="1000" dirty="0" err="1">
                <a:solidFill>
                  <a:schemeClr val="tx1"/>
                </a:solidFill>
              </a:rPr>
              <a:t>SBProf</a:t>
            </a:r>
            <a:r>
              <a:rPr lang="es-ES" sz="1000" dirty="0">
                <a:solidFill>
                  <a:schemeClr val="tx1"/>
                </a:solidFill>
              </a:rPr>
              <a:t>:</a:t>
            </a:r>
          </a:p>
          <a:p>
            <a:r>
              <a:rPr lang="es-ES" sz="1000" dirty="0">
                <a:solidFill>
                  <a:schemeClr val="tx1"/>
                </a:solidFill>
              </a:rPr>
              <a:t>Raw </a:t>
            </a:r>
            <a:r>
              <a:rPr lang="es-ES" sz="1000" dirty="0" err="1">
                <a:solidFill>
                  <a:schemeClr val="tx1"/>
                </a:solidFill>
              </a:rPr>
              <a:t>queries</a:t>
            </a:r>
            <a:r>
              <a:rPr lang="es-ES" sz="1000" dirty="0">
                <a:solidFill>
                  <a:schemeClr val="tx1"/>
                </a:solidFill>
              </a:rPr>
              <a:t> and </a:t>
            </a:r>
            <a:r>
              <a:rPr lang="es-ES" sz="1000" dirty="0" err="1">
                <a:solidFill>
                  <a:schemeClr val="tx1"/>
                </a:solidFill>
              </a:rPr>
              <a:t>Multifield</a:t>
            </a:r>
            <a:r>
              <a:rPr lang="es-ES" sz="1000" dirty="0">
                <a:solidFill>
                  <a:schemeClr val="tx1"/>
                </a:solidFill>
              </a:rPr>
              <a:t> </a:t>
            </a:r>
            <a:r>
              <a:rPr lang="es-ES" sz="1000" dirty="0" err="1">
                <a:solidFill>
                  <a:schemeClr val="tx1"/>
                </a:solidFill>
              </a:rPr>
              <a:t>keys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40D8B8EA-4B3D-44C6-9DBC-AEC7612513B4}"/>
              </a:ext>
            </a:extLst>
          </p:cNvPr>
          <p:cNvSpPr txBox="1"/>
          <p:nvPr/>
        </p:nvSpPr>
        <p:spPr>
          <a:xfrm>
            <a:off x="7372785" y="3101240"/>
            <a:ext cx="156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2705100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1EFEBD8D-7C19-45E1-A22A-D9035EB822BE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5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7. Import surveys and comments</a:t>
            </a:r>
            <a:br>
              <a:rPr lang="en-US" sz="2000" dirty="0"/>
            </a:br>
            <a:endParaRPr lang="en-US" sz="2000" b="0" dirty="0"/>
          </a:p>
        </p:txBody>
      </p:sp>
      <p:cxnSp>
        <p:nvCxnSpPr>
          <p:cNvPr id="3" name="Google Shape;280;p40">
            <a:extLst>
              <a:ext uri="{FF2B5EF4-FFF2-40B4-BE49-F238E27FC236}">
                <a16:creationId xmlns:a16="http://schemas.microsoft.com/office/drawing/2014/main" id="{19D8ABF3-2787-4460-BB62-B7B7448CEC94}"/>
              </a:ext>
            </a:extLst>
          </p:cNvPr>
          <p:cNvCxnSpPr>
            <a:cxnSpLocks/>
          </p:cNvCxnSpPr>
          <p:nvPr/>
        </p:nvCxnSpPr>
        <p:spPr>
          <a:xfrm>
            <a:off x="5015138" y="1695604"/>
            <a:ext cx="0" cy="21655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2C9A51FE-FAB8-4EEB-8B21-63979CA4B51B}"/>
              </a:ext>
            </a:extLst>
          </p:cNvPr>
          <p:cNvSpPr txBox="1"/>
          <p:nvPr/>
        </p:nvSpPr>
        <p:spPr>
          <a:xfrm>
            <a:off x="2218351" y="1561777"/>
            <a:ext cx="2557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 Campaign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types and Campaigns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BC642D-CFBB-4B75-B907-19BDD73D4754}"/>
              </a:ext>
            </a:extLst>
          </p:cNvPr>
          <p:cNvSpPr/>
          <p:nvPr/>
        </p:nvSpPr>
        <p:spPr>
          <a:xfrm>
            <a:off x="2227750" y="2571750"/>
            <a:ext cx="1035204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>
                <a:solidFill>
                  <a:schemeClr val="bg1"/>
                </a:solidFill>
              </a:rPr>
              <a:t>encuestas</a:t>
            </a: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TipoCampania</a:t>
            </a:r>
            <a:endParaRPr lang="es-ES" sz="1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9FE3F7-1A9D-4F9A-A3DF-06FF97E90F56}"/>
              </a:ext>
            </a:extLst>
          </p:cNvPr>
          <p:cNvSpPr txBox="1"/>
          <p:nvPr/>
        </p:nvSpPr>
        <p:spPr>
          <a:xfrm>
            <a:off x="2218351" y="2018735"/>
            <a:ext cx="2557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- Executed when opening Campaigns list</a:t>
            </a:r>
          </a:p>
          <a:p>
            <a:r>
              <a:rPr lang="en-US" sz="1000" dirty="0">
                <a:solidFill>
                  <a:schemeClr val="tx1"/>
                </a:solidFill>
              </a:rPr>
              <a:t>- Implemented in </a:t>
            </a:r>
            <a:r>
              <a:rPr lang="en-US" sz="1000" dirty="0" err="1">
                <a:solidFill>
                  <a:schemeClr val="tx1"/>
                </a:solidFill>
              </a:rPr>
              <a:t>campaigns_list</a:t>
            </a:r>
            <a:r>
              <a:rPr lang="en-US" sz="1000" dirty="0">
                <a:solidFill>
                  <a:schemeClr val="tx1"/>
                </a:solidFill>
              </a:rPr>
              <a:t> view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4023DC9-C120-4C67-B8C1-F51DB629FA8C}"/>
              </a:ext>
            </a:extLst>
          </p:cNvPr>
          <p:cNvSpPr/>
          <p:nvPr/>
        </p:nvSpPr>
        <p:spPr>
          <a:xfrm>
            <a:off x="2218351" y="3399458"/>
            <a:ext cx="10540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tfmsurveys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CampaignType</a:t>
            </a:r>
            <a:endParaRPr lang="es-ES" sz="1000" dirty="0">
              <a:solidFill>
                <a:schemeClr val="bg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9DA20EB-1846-4C11-AB28-05EB18D91E7A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2745352" y="3033415"/>
            <a:ext cx="0" cy="3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E9C7D8-D837-40EE-9476-2807CE6B05A2}"/>
              </a:ext>
            </a:extLst>
          </p:cNvPr>
          <p:cNvSpPr/>
          <p:nvPr/>
        </p:nvSpPr>
        <p:spPr>
          <a:xfrm>
            <a:off x="3398312" y="2571750"/>
            <a:ext cx="1377856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uxxienc_resul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CampaniasExtraidas</a:t>
            </a:r>
            <a:endParaRPr lang="es-ES" sz="10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1282B5-EB54-4370-BC37-706A0C278D86}"/>
              </a:ext>
            </a:extLst>
          </p:cNvPr>
          <p:cNvSpPr/>
          <p:nvPr/>
        </p:nvSpPr>
        <p:spPr>
          <a:xfrm>
            <a:off x="3560239" y="3399458"/>
            <a:ext cx="10540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tfmsurveys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Campaign</a:t>
            </a:r>
            <a:endParaRPr lang="es-ES" sz="1000" dirty="0">
              <a:solidFill>
                <a:schemeClr val="bg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1F0F24-E26A-4E18-B1CB-FD51BE91321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087240" y="3033415"/>
            <a:ext cx="0" cy="36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AB457A3-891C-4E74-A345-7392C07CBEFC}"/>
              </a:ext>
            </a:extLst>
          </p:cNvPr>
          <p:cNvSpPr txBox="1"/>
          <p:nvPr/>
        </p:nvSpPr>
        <p:spPr>
          <a:xfrm>
            <a:off x="5614095" y="1561777"/>
            <a:ext cx="294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Import Surveys and Comments</a:t>
            </a:r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65E873-D6FC-4CC2-B8E7-C821B0C323B3}"/>
              </a:ext>
            </a:extLst>
          </p:cNvPr>
          <p:cNvSpPr txBox="1"/>
          <p:nvPr/>
        </p:nvSpPr>
        <p:spPr>
          <a:xfrm>
            <a:off x="5121268" y="1841693"/>
            <a:ext cx="38292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- Executed when the user press Import button in Campaigns list</a:t>
            </a:r>
          </a:p>
          <a:p>
            <a:r>
              <a:rPr lang="en-US" sz="1000" dirty="0">
                <a:solidFill>
                  <a:schemeClr val="tx1"/>
                </a:solidFill>
              </a:rPr>
              <a:t>- Implemented in </a:t>
            </a:r>
            <a:r>
              <a:rPr lang="en-US" sz="1000" dirty="0" err="1">
                <a:solidFill>
                  <a:schemeClr val="tx1"/>
                </a:solidFill>
              </a:rPr>
              <a:t>ImportCampaign</a:t>
            </a:r>
            <a:r>
              <a:rPr lang="en-US" sz="1000" dirty="0">
                <a:solidFill>
                  <a:schemeClr val="tx1"/>
                </a:solidFill>
              </a:rPr>
              <a:t> view</a:t>
            </a:r>
          </a:p>
          <a:p>
            <a:r>
              <a:rPr lang="en-US" sz="1000" dirty="0">
                <a:solidFill>
                  <a:schemeClr val="tx1"/>
                </a:solidFill>
              </a:rPr>
              <a:t>- Based on </a:t>
            </a:r>
            <a:r>
              <a:rPr lang="en-US" sz="1000" b="1" dirty="0" err="1">
                <a:solidFill>
                  <a:schemeClr val="tx1"/>
                </a:solidFill>
              </a:rPr>
              <a:t>RedirectView</a:t>
            </a:r>
            <a:r>
              <a:rPr lang="en-US" sz="1000" dirty="0">
                <a:solidFill>
                  <a:schemeClr val="tx1"/>
                </a:solidFill>
              </a:rPr>
              <a:t> standard view class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8807484-8885-42CE-8B32-BD750A34DCCB}"/>
              </a:ext>
            </a:extLst>
          </p:cNvPr>
          <p:cNvSpPr/>
          <p:nvPr/>
        </p:nvSpPr>
        <p:spPr>
          <a:xfrm>
            <a:off x="5263507" y="2539468"/>
            <a:ext cx="1035205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>
                <a:solidFill>
                  <a:schemeClr val="bg1"/>
                </a:solidFill>
              </a:rPr>
              <a:t>encuestas</a:t>
            </a:r>
          </a:p>
          <a:p>
            <a:pPr algn="ctr"/>
            <a:r>
              <a:rPr lang="es-ES" sz="1000" dirty="0">
                <a:solidFill>
                  <a:schemeClr val="bg1"/>
                </a:solidFill>
              </a:rPr>
              <a:t>Encuesta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CC8A3B4-E55F-4CDD-9273-F5AC8853975D}"/>
              </a:ext>
            </a:extLst>
          </p:cNvPr>
          <p:cNvSpPr/>
          <p:nvPr/>
        </p:nvSpPr>
        <p:spPr>
          <a:xfrm>
            <a:off x="5254110" y="3367177"/>
            <a:ext cx="1054001" cy="5539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tfmsurveys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Survey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s-E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bulk_create</a:t>
            </a:r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DF95D83-AA5A-4DC9-8D62-677004445461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781110" y="3001133"/>
            <a:ext cx="1" cy="36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4BD4966-D561-4453-A153-A9F141BE4347}"/>
              </a:ext>
            </a:extLst>
          </p:cNvPr>
          <p:cNvSpPr/>
          <p:nvPr/>
        </p:nvSpPr>
        <p:spPr>
          <a:xfrm>
            <a:off x="6511294" y="2539468"/>
            <a:ext cx="1035205" cy="5539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uxxienc_resul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SBProf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(raw </a:t>
            </a:r>
            <a:r>
              <a:rPr lang="es-E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query</a:t>
            </a:r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E4E29F6-A7C0-4498-AD28-4ABEE8643221}"/>
              </a:ext>
            </a:extLst>
          </p:cNvPr>
          <p:cNvSpPr/>
          <p:nvPr/>
        </p:nvSpPr>
        <p:spPr>
          <a:xfrm>
            <a:off x="6501895" y="3367177"/>
            <a:ext cx="1054001" cy="46166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tfmsurveys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Professor</a:t>
            </a:r>
            <a:endParaRPr lang="es-ES" sz="1000" dirty="0">
              <a:solidFill>
                <a:schemeClr val="bg1"/>
              </a:solidFill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75291B8F-111D-46A0-A41A-DC6A9496D845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flipH="1">
            <a:off x="7028896" y="3093466"/>
            <a:ext cx="1" cy="27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CF60E98-CEC7-4D08-BA8D-6395DC03056A}"/>
              </a:ext>
            </a:extLst>
          </p:cNvPr>
          <p:cNvSpPr/>
          <p:nvPr/>
        </p:nvSpPr>
        <p:spPr>
          <a:xfrm>
            <a:off x="7777877" y="2543419"/>
            <a:ext cx="1035205" cy="55004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uxxienc_resul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SBRes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(raw </a:t>
            </a:r>
            <a:r>
              <a:rPr lang="es-E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query</a:t>
            </a:r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9EB3CA8-E863-44CC-8AAD-87D369002373}"/>
              </a:ext>
            </a:extLst>
          </p:cNvPr>
          <p:cNvSpPr/>
          <p:nvPr/>
        </p:nvSpPr>
        <p:spPr>
          <a:xfrm>
            <a:off x="7768478" y="3368461"/>
            <a:ext cx="1054001" cy="55004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tfmsurveys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Comment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s-E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bulk</a:t>
            </a:r>
            <a:r>
              <a:rPr lang="es-E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créate)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00934B4-FEB6-4314-BAAC-C6EF6D5CFD5F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8295479" y="3093466"/>
            <a:ext cx="1" cy="27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n 50">
            <a:extLst>
              <a:ext uri="{FF2B5EF4-FFF2-40B4-BE49-F238E27FC236}">
                <a16:creationId xmlns:a16="http://schemas.microsoft.com/office/drawing/2014/main" id="{31AC7CD2-C4D6-40FF-9768-37BD88626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" y="960645"/>
            <a:ext cx="1719984" cy="3884699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6F0C5002-1795-432C-842D-785A7D933B3C}"/>
              </a:ext>
            </a:extLst>
          </p:cNvPr>
          <p:cNvSpPr/>
          <p:nvPr/>
        </p:nvSpPr>
        <p:spPr>
          <a:xfrm>
            <a:off x="209065" y="4095416"/>
            <a:ext cx="1719984" cy="1608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24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731B8095-641A-48CB-944D-6364EAD2ACD6}"/>
              </a:ext>
            </a:extLst>
          </p:cNvPr>
          <p:cNvSpPr txBox="1">
            <a:spLocks/>
          </p:cNvSpPr>
          <p:nvPr/>
        </p:nvSpPr>
        <p:spPr>
          <a:xfrm>
            <a:off x="1101884" y="54065"/>
            <a:ext cx="6940233" cy="121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04</a:t>
            </a:r>
          </a:p>
          <a:p>
            <a:r>
              <a:rPr lang="es-ES" dirty="0"/>
              <a:t>DEVELOPMENT</a:t>
            </a:r>
          </a:p>
          <a:p>
            <a:r>
              <a:rPr lang="en-US" sz="2000" dirty="0"/>
              <a:t>Iteration 8 and 10. Integration of Django and Spacy</a:t>
            </a:r>
            <a:br>
              <a:rPr lang="en-US" sz="2000" dirty="0"/>
            </a:br>
            <a:endParaRPr lang="en-US" sz="2000" b="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79BED0-01EF-4ADF-A1F2-328B5E5BA0DB}"/>
              </a:ext>
            </a:extLst>
          </p:cNvPr>
          <p:cNvGrpSpPr/>
          <p:nvPr/>
        </p:nvGrpSpPr>
        <p:grpSpPr>
          <a:xfrm>
            <a:off x="632125" y="3050280"/>
            <a:ext cx="1356190" cy="1390648"/>
            <a:chOff x="423789" y="2692017"/>
            <a:chExt cx="1356190" cy="139064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4B147AB-3ABF-40C3-A786-1E70A280E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789" y="3465522"/>
              <a:ext cx="1356190" cy="617143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376D367-CC66-4023-8453-96DCA7026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89" y="2692017"/>
              <a:ext cx="1356190" cy="617143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EABA2DFA-8DE7-4C61-9C4B-68EB2742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5" y="2315277"/>
            <a:ext cx="1356188" cy="6171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35F6C3-7ACB-4CCD-A571-6A62E3EC1F02}"/>
              </a:ext>
            </a:extLst>
          </p:cNvPr>
          <p:cNvSpPr txBox="1"/>
          <p:nvPr/>
        </p:nvSpPr>
        <p:spPr>
          <a:xfrm>
            <a:off x="632125" y="1957824"/>
            <a:ext cx="135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classes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959A40-684F-45CB-A32D-E4C28E3DAA80}"/>
              </a:ext>
            </a:extLst>
          </p:cNvPr>
          <p:cNvSpPr txBox="1"/>
          <p:nvPr/>
        </p:nvSpPr>
        <p:spPr>
          <a:xfrm>
            <a:off x="2473390" y="1957824"/>
            <a:ext cx="171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Changes in views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5246D12-61F9-44A1-9FD0-A3D2197B9BB2}"/>
              </a:ext>
            </a:extLst>
          </p:cNvPr>
          <p:cNvSpPr/>
          <p:nvPr/>
        </p:nvSpPr>
        <p:spPr>
          <a:xfrm>
            <a:off x="2650480" y="2266319"/>
            <a:ext cx="1356189" cy="7150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ImportCampaign</a:t>
            </a:r>
            <a:r>
              <a:rPr lang="es-ES" sz="1000" b="1" dirty="0">
                <a:solidFill>
                  <a:schemeClr val="bg1"/>
                </a:solidFill>
              </a:rPr>
              <a:t> </a:t>
            </a:r>
            <a:r>
              <a:rPr lang="es-ES" sz="1000" dirty="0">
                <a:solidFill>
                  <a:schemeClr val="bg1"/>
                </a:solidFill>
              </a:rPr>
              <a:t>(</a:t>
            </a:r>
            <a:r>
              <a:rPr lang="es-ES" sz="1000" dirty="0" err="1">
                <a:solidFill>
                  <a:schemeClr val="bg1"/>
                </a:solidFill>
              </a:rPr>
              <a:t>RedirectView</a:t>
            </a:r>
            <a:r>
              <a:rPr lang="es-ES" sz="1000" dirty="0">
                <a:solidFill>
                  <a:schemeClr val="bg1"/>
                </a:solidFill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es-ES" sz="1000" i="1" dirty="0" err="1">
                <a:solidFill>
                  <a:schemeClr val="bg1"/>
                </a:solidFill>
              </a:rPr>
              <a:t>Import_comments</a:t>
            </a:r>
            <a:endParaRPr lang="es-ES" sz="1000" i="1" dirty="0">
              <a:solidFill>
                <a:schemeClr val="bg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84E54BBD-4414-4BFC-A736-D27F4673314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1988313" y="2623849"/>
            <a:ext cx="662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3F06FAB-C40D-4862-A473-6E01BC1C6B9D}"/>
              </a:ext>
            </a:extLst>
          </p:cNvPr>
          <p:cNvSpPr/>
          <p:nvPr/>
        </p:nvSpPr>
        <p:spPr>
          <a:xfrm>
            <a:off x="2650479" y="3206183"/>
            <a:ext cx="1356190" cy="7150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</a:rPr>
              <a:t>ProcessComments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/>
                </a:solidFill>
              </a:rPr>
              <a:t>(</a:t>
            </a:r>
            <a:r>
              <a:rPr lang="es-ES" sz="1000" dirty="0" err="1">
                <a:solidFill>
                  <a:schemeClr val="bg1"/>
                </a:solidFill>
              </a:rPr>
              <a:t>RedirectView</a:t>
            </a:r>
            <a:r>
              <a:rPr lang="es-ES" sz="1000" dirty="0">
                <a:solidFill>
                  <a:schemeClr val="bg1"/>
                </a:solidFill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es-ES" sz="1000" i="1" dirty="0" err="1">
                <a:solidFill>
                  <a:schemeClr val="bg1"/>
                </a:solidFill>
              </a:rPr>
              <a:t>Process_models</a:t>
            </a:r>
            <a:r>
              <a:rPr lang="es-ES" sz="1000" i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A4B8E19-3BA1-4480-BF6A-C85D6B60D1C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1988315" y="3358852"/>
            <a:ext cx="662164" cy="204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C85262A-01A3-40E5-A068-0A6CB07D36D8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1988315" y="3563714"/>
            <a:ext cx="662164" cy="56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60EC628-CC60-43AD-902D-2EAE2F45124F}"/>
              </a:ext>
            </a:extLst>
          </p:cNvPr>
          <p:cNvSpPr txBox="1"/>
          <p:nvPr/>
        </p:nvSpPr>
        <p:spPr>
          <a:xfrm>
            <a:off x="2650480" y="4188549"/>
            <a:ext cx="1356189" cy="630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000" b="1" dirty="0" err="1">
                <a:solidFill>
                  <a:schemeClr val="bg1"/>
                </a:solidFill>
              </a:rPr>
              <a:t>Celerys</a:t>
            </a:r>
            <a:r>
              <a:rPr lang="es-ES" sz="1000" b="1" dirty="0">
                <a:solidFill>
                  <a:schemeClr val="bg1"/>
                </a:solidFill>
              </a:rPr>
              <a:t> </a:t>
            </a:r>
            <a:r>
              <a:rPr lang="es-ES" sz="1000" b="1" dirty="0" err="1">
                <a:solidFill>
                  <a:schemeClr val="bg1"/>
                </a:solidFill>
              </a:rPr>
              <a:t>task</a:t>
            </a:r>
            <a:endParaRPr lang="es-ES" sz="1000" b="1" dirty="0">
              <a:solidFill>
                <a:schemeClr val="bg1"/>
              </a:solidFill>
            </a:endParaRPr>
          </a:p>
          <a:p>
            <a:pPr algn="ctr"/>
            <a:r>
              <a:rPr lang="es-ES" sz="1000" dirty="0" err="1">
                <a:solidFill>
                  <a:schemeClr val="bg1"/>
                </a:solidFill>
              </a:rPr>
              <a:t>process_model</a:t>
            </a:r>
            <a:r>
              <a:rPr lang="es-ES" sz="1000" dirty="0">
                <a:solidFill>
                  <a:schemeClr val="bg1"/>
                </a:solidFill>
              </a:rPr>
              <a:t> 1</a:t>
            </a:r>
          </a:p>
          <a:p>
            <a:pPr algn="ctr">
              <a:spcAft>
                <a:spcPts val="600"/>
              </a:spcAft>
            </a:pPr>
            <a:r>
              <a:rPr lang="es-ES" sz="1000" dirty="0" err="1">
                <a:solidFill>
                  <a:schemeClr val="bg1"/>
                </a:solidFill>
              </a:rPr>
              <a:t>process_model</a:t>
            </a:r>
            <a:r>
              <a:rPr lang="es-ES" sz="1000" dirty="0">
                <a:solidFill>
                  <a:schemeClr val="bg1"/>
                </a:solidFill>
              </a:rPr>
              <a:t> 2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801867A-7EE5-4B07-AAA0-ED2A26FE417F}"/>
              </a:ext>
            </a:extLst>
          </p:cNvPr>
          <p:cNvCxnSpPr>
            <a:cxnSpLocks/>
            <a:stCxn id="16" idx="2"/>
            <a:endCxn id="28" idx="0"/>
          </p:cNvCxnSpPr>
          <p:nvPr/>
        </p:nvCxnSpPr>
        <p:spPr>
          <a:xfrm>
            <a:off x="3328574" y="3921244"/>
            <a:ext cx="1" cy="26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DA4F7B2-F06E-41E7-9A9A-E602E1939024}"/>
              </a:ext>
            </a:extLst>
          </p:cNvPr>
          <p:cNvSpPr txBox="1"/>
          <p:nvPr/>
        </p:nvSpPr>
        <p:spPr>
          <a:xfrm>
            <a:off x="453710" y="1269686"/>
            <a:ext cx="374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Executing process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D2CD10-8E5D-4516-B331-4C98EDF2D81D}"/>
              </a:ext>
            </a:extLst>
          </p:cNvPr>
          <p:cNvSpPr txBox="1"/>
          <p:nvPr/>
        </p:nvSpPr>
        <p:spPr>
          <a:xfrm>
            <a:off x="4422226" y="1236585"/>
            <a:ext cx="449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Showing results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B5059ED-9677-4254-B045-A4D2EE3F3A9A}"/>
              </a:ext>
            </a:extLst>
          </p:cNvPr>
          <p:cNvGrpSpPr/>
          <p:nvPr/>
        </p:nvGrpSpPr>
        <p:grpSpPr>
          <a:xfrm>
            <a:off x="390716" y="1554758"/>
            <a:ext cx="3793042" cy="307777"/>
            <a:chOff x="306049" y="1558720"/>
            <a:chExt cx="3793042" cy="307777"/>
          </a:xfrm>
        </p:grpSpPr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4B3CBDD-31D2-46F9-A598-7EF156A7AA2D}"/>
                </a:ext>
              </a:extLst>
            </p:cNvPr>
            <p:cNvSpPr txBox="1"/>
            <p:nvPr/>
          </p:nvSpPr>
          <p:spPr>
            <a:xfrm>
              <a:off x="306049" y="1558720"/>
              <a:ext cx="482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Url: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670113A-FD54-448E-B65E-2E92DBA1FBF5}"/>
                </a:ext>
              </a:extLst>
            </p:cNvPr>
            <p:cNvSpPr txBox="1"/>
            <p:nvPr/>
          </p:nvSpPr>
          <p:spPr>
            <a:xfrm>
              <a:off x="785192" y="1598655"/>
              <a:ext cx="3313899" cy="23083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u="none" strike="noStrike" dirty="0">
                  <a:solidFill>
                    <a:schemeClr val="bg1">
                      <a:lumMod val="90000"/>
                      <a:lumOff val="10000"/>
                    </a:schemeClr>
                  </a:solidFill>
                  <a:effectLst/>
                  <a:latin typeface="Consolas" panose="020B0609020204030204" pitchFamily="49" charset="0"/>
                  <a:ea typeface="Arial" panose="020B0604020202020204" pitchFamily="34" charset="0"/>
                </a:rPr>
                <a:t>http://localhost/</a:t>
              </a:r>
              <a:r>
                <a:rPr lang="en-US" sz="900" u="none" strike="noStrike" dirty="0">
                  <a:solidFill>
                    <a:schemeClr val="bg1">
                      <a:lumMod val="90000"/>
                      <a:lumOff val="10000"/>
                    </a:schemeClr>
                  </a:solidFill>
                  <a:effectLst/>
                  <a:latin typeface="Consolas" panose="020B0609020204030204" pitchFamily="49" charset="0"/>
                  <a:ea typeface="Times New Roman" panose="02020603050405020304" pitchFamily="18" charset="0"/>
                </a:rPr>
                <a:t>tfmsurveys/campaigns/22/process/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F556D7-AAA7-4B4C-8DB8-95BDF7B600CD}"/>
              </a:ext>
            </a:extLst>
          </p:cNvPr>
          <p:cNvSpPr txBox="1"/>
          <p:nvPr/>
        </p:nvSpPr>
        <p:spPr>
          <a:xfrm>
            <a:off x="4299851" y="1555073"/>
            <a:ext cx="56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Urls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5138604-B255-408B-807C-743C4208FE8C}"/>
              </a:ext>
            </a:extLst>
          </p:cNvPr>
          <p:cNvSpPr txBox="1"/>
          <p:nvPr/>
        </p:nvSpPr>
        <p:spPr>
          <a:xfrm>
            <a:off x="4861852" y="1588492"/>
            <a:ext cx="331389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</a:rPr>
              <a:t>http://localhost/</a:t>
            </a:r>
            <a:r>
              <a:rPr lang="en-US" sz="9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tfmsurveys/campaigns/22/lang/ca</a:t>
            </a:r>
          </a:p>
          <a:p>
            <a:r>
              <a:rPr lang="en-US" sz="9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</a:rPr>
              <a:t>http://localhost/</a:t>
            </a:r>
            <a:r>
              <a:rPr lang="en-US" sz="900" u="none" strike="noStrike" dirty="0">
                <a:solidFill>
                  <a:schemeClr val="bg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tfmsurveys/campaigns/22/issue/1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66080B8-A520-40DA-9269-3431411C9B40}"/>
              </a:ext>
            </a:extLst>
          </p:cNvPr>
          <p:cNvSpPr txBox="1"/>
          <p:nvPr/>
        </p:nvSpPr>
        <p:spPr>
          <a:xfrm>
            <a:off x="4299851" y="1963755"/>
            <a:ext cx="171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Changes in views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D0E5C6E4-3E2F-4BDB-8088-FA533124D710}"/>
              </a:ext>
            </a:extLst>
          </p:cNvPr>
          <p:cNvSpPr/>
          <p:nvPr/>
        </p:nvSpPr>
        <p:spPr>
          <a:xfrm>
            <a:off x="4422228" y="2277927"/>
            <a:ext cx="1491808" cy="7839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s-ES" sz="1000" b="1" dirty="0" err="1">
                <a:solidFill>
                  <a:schemeClr val="bg1"/>
                </a:solidFill>
              </a:rPr>
              <a:t>CommentList</a:t>
            </a:r>
            <a:r>
              <a:rPr lang="es-ES" sz="1000" b="1" dirty="0">
                <a:solidFill>
                  <a:schemeClr val="bg1"/>
                </a:solidFill>
              </a:rPr>
              <a:t> </a:t>
            </a:r>
            <a:r>
              <a:rPr lang="es-ES" sz="1000" dirty="0">
                <a:solidFill>
                  <a:schemeClr val="bg1"/>
                </a:solidFill>
              </a:rPr>
              <a:t>(</a:t>
            </a:r>
            <a:r>
              <a:rPr lang="es-ES" sz="1000" dirty="0" err="1">
                <a:solidFill>
                  <a:schemeClr val="bg1"/>
                </a:solidFill>
              </a:rPr>
              <a:t>ListView</a:t>
            </a:r>
            <a:r>
              <a:rPr lang="es-ES" sz="10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s-ES" sz="1000" i="1" dirty="0" err="1">
                <a:solidFill>
                  <a:schemeClr val="bg1"/>
                </a:solidFill>
              </a:rPr>
              <a:t>comments_list.filter</a:t>
            </a:r>
            <a:endParaRPr lang="es-ES" sz="1000" i="1" dirty="0">
              <a:solidFill>
                <a:schemeClr val="bg1"/>
              </a:solidFill>
            </a:endParaRPr>
          </a:p>
          <a:p>
            <a:pPr algn="ctr"/>
            <a:r>
              <a:rPr lang="es-ES" sz="1000" i="1" dirty="0" err="1">
                <a:solidFill>
                  <a:schemeClr val="bg1"/>
                </a:solidFill>
              </a:rPr>
              <a:t>comments_list.count</a:t>
            </a:r>
            <a:endParaRPr lang="es-ES" sz="1000" i="1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6DE6751-A776-4CC0-ABCF-27E3E08CB635}"/>
              </a:ext>
            </a:extLst>
          </p:cNvPr>
          <p:cNvSpPr txBox="1"/>
          <p:nvPr/>
        </p:nvSpPr>
        <p:spPr>
          <a:xfrm>
            <a:off x="6016475" y="1963755"/>
            <a:ext cx="1835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Changes in template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AD89F71-063A-4005-8EB9-7DF001C416EE}"/>
              </a:ext>
            </a:extLst>
          </p:cNvPr>
          <p:cNvSpPr/>
          <p:nvPr/>
        </p:nvSpPr>
        <p:spPr>
          <a:xfrm>
            <a:off x="6069413" y="2271533"/>
            <a:ext cx="2843573" cy="79035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s-ES" sz="1000" b="1" dirty="0" err="1">
                <a:solidFill>
                  <a:schemeClr val="bg1"/>
                </a:solidFill>
              </a:rPr>
              <a:t>comments_list</a:t>
            </a:r>
            <a:endParaRPr lang="es-ES" sz="1000" dirty="0">
              <a:solidFill>
                <a:schemeClr val="bg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es-ES" sz="1000" dirty="0" err="1">
                <a:solidFill>
                  <a:schemeClr val="bg1"/>
                </a:solidFill>
              </a:rPr>
              <a:t>Process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comments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button</a:t>
            </a:r>
            <a:endParaRPr lang="es-ES" sz="1000" dirty="0">
              <a:solidFill>
                <a:schemeClr val="bg1"/>
              </a:solidFill>
            </a:endParaRPr>
          </a:p>
          <a:p>
            <a:pPr algn="ctr"/>
            <a:r>
              <a:rPr lang="es-ES" sz="1000" dirty="0">
                <a:solidFill>
                  <a:schemeClr val="bg1"/>
                </a:solidFill>
              </a:rPr>
              <a:t>- </a:t>
            </a:r>
            <a:r>
              <a:rPr lang="es-ES" sz="1000" dirty="0" err="1">
                <a:solidFill>
                  <a:schemeClr val="bg1"/>
                </a:solidFill>
              </a:rPr>
              <a:t>Languages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summary</a:t>
            </a:r>
            <a:r>
              <a:rPr lang="es-ES" sz="1000" dirty="0">
                <a:solidFill>
                  <a:schemeClr val="bg1"/>
                </a:solidFill>
              </a:rPr>
              <a:t>  - </a:t>
            </a:r>
            <a:r>
              <a:rPr lang="es-ES" sz="1000" dirty="0" err="1">
                <a:solidFill>
                  <a:schemeClr val="bg1"/>
                </a:solidFill>
              </a:rPr>
              <a:t>Issue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types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summary</a:t>
            </a:r>
            <a:br>
              <a:rPr lang="es-ES" sz="1000" dirty="0">
                <a:solidFill>
                  <a:schemeClr val="bg1"/>
                </a:solidFill>
              </a:rPr>
            </a:br>
            <a:r>
              <a:rPr lang="es-ES" sz="1000" dirty="0">
                <a:solidFill>
                  <a:schemeClr val="bg1"/>
                </a:solidFill>
              </a:rPr>
              <a:t>- </a:t>
            </a:r>
            <a:r>
              <a:rPr lang="es-ES" sz="1000" dirty="0" err="1">
                <a:solidFill>
                  <a:schemeClr val="bg1"/>
                </a:solidFill>
              </a:rPr>
              <a:t>Language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column</a:t>
            </a:r>
            <a:r>
              <a:rPr lang="es-ES" sz="1000" dirty="0">
                <a:solidFill>
                  <a:schemeClr val="bg1"/>
                </a:solidFill>
              </a:rPr>
              <a:t>  - </a:t>
            </a:r>
            <a:r>
              <a:rPr lang="es-ES" sz="1000" dirty="0" err="1">
                <a:solidFill>
                  <a:schemeClr val="bg1"/>
                </a:solidFill>
              </a:rPr>
              <a:t>Issue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type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column</a:t>
            </a:r>
            <a:endParaRPr lang="es-ES" sz="1000" dirty="0">
              <a:solidFill>
                <a:schemeClr val="bg1"/>
              </a:solidFill>
            </a:endParaRPr>
          </a:p>
          <a:p>
            <a:pPr marL="171450" indent="-171450" algn="ctr">
              <a:spcBef>
                <a:spcPts val="600"/>
              </a:spcBef>
              <a:buFontTx/>
              <a:buChar char="-"/>
            </a:pPr>
            <a:endParaRPr lang="es-ES" sz="1000" dirty="0">
              <a:solidFill>
                <a:schemeClr val="bg1"/>
              </a:solidFill>
            </a:endParaRP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6D68325F-7FE0-4F69-A671-EB70B3745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62"/>
          <a:stretch/>
        </p:blipFill>
        <p:spPr>
          <a:xfrm>
            <a:off x="4422226" y="3135809"/>
            <a:ext cx="4493275" cy="18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0;p43">
            <a:extLst>
              <a:ext uri="{FF2B5EF4-FFF2-40B4-BE49-F238E27FC236}">
                <a16:creationId xmlns:a16="http://schemas.microsoft.com/office/drawing/2014/main" id="{6654978A-97DF-4EB5-9BB2-3C11A3356A83}"/>
              </a:ext>
            </a:extLst>
          </p:cNvPr>
          <p:cNvSpPr txBox="1">
            <a:spLocks/>
          </p:cNvSpPr>
          <p:nvPr/>
        </p:nvSpPr>
        <p:spPr>
          <a:xfrm>
            <a:off x="1101883" y="1"/>
            <a:ext cx="6940233" cy="99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05</a:t>
            </a:r>
          </a:p>
          <a:p>
            <a:r>
              <a:rPr lang="es-ES" sz="2000" dirty="0"/>
              <a:t>CONCLUSIONS</a:t>
            </a:r>
            <a:br>
              <a:rPr lang="en-US" sz="2000" dirty="0"/>
            </a:br>
            <a:endParaRPr lang="en-US" sz="2000" b="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A782F5-CCAE-4CF0-B13F-88C6E65C5E0A}"/>
              </a:ext>
            </a:extLst>
          </p:cNvPr>
          <p:cNvSpPr txBox="1"/>
          <p:nvPr/>
        </p:nvSpPr>
        <p:spPr>
          <a:xfrm>
            <a:off x="1568754" y="1309267"/>
            <a:ext cx="6006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The aim of this Project was to develop an application that helps the Quality unit of the </a:t>
            </a:r>
            <a:r>
              <a:rPr lang="en-US" sz="1200" dirty="0" err="1">
                <a:solidFill>
                  <a:schemeClr val="tx1"/>
                </a:solidFill>
              </a:rPr>
              <a:t>UdL</a:t>
            </a:r>
            <a:r>
              <a:rPr lang="en-US" sz="1200" dirty="0">
                <a:solidFill>
                  <a:schemeClr val="tx1"/>
                </a:solidFill>
              </a:rPr>
              <a:t> manage the free comments included in the teaching surveys.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AA5374-2F63-4342-9BE7-A6DF7E0636C7}"/>
              </a:ext>
            </a:extLst>
          </p:cNvPr>
          <p:cNvSpPr txBox="1"/>
          <p:nvPr/>
        </p:nvSpPr>
        <p:spPr>
          <a:xfrm>
            <a:off x="1568754" y="2068327"/>
            <a:ext cx="62556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The main features of this application are: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Importation of campaigns, surveys and comments from Lime Survey.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List and search of campaigns, surveys and comments.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Manual edition of comments.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/>
                </a:solidFill>
              </a:rPr>
              <a:t>Processing of comments to identify their language and classify them in the issue types “Professor didn’t teach this group” and “Problematic comments”.</a:t>
            </a:r>
          </a:p>
        </p:txBody>
      </p:sp>
    </p:spTree>
    <p:extLst>
      <p:ext uri="{BB962C8B-B14F-4D97-AF65-F5344CB8AC3E}">
        <p14:creationId xmlns:p14="http://schemas.microsoft.com/office/powerpoint/2010/main" val="377932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11F01C58-5F42-43CD-9CE3-4A163CD3E1C2}"/>
              </a:ext>
            </a:extLst>
          </p:cNvPr>
          <p:cNvSpPr txBox="1">
            <a:spLocks/>
          </p:cNvSpPr>
          <p:nvPr/>
        </p:nvSpPr>
        <p:spPr>
          <a:xfrm>
            <a:off x="1101883" y="1"/>
            <a:ext cx="6940233" cy="99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05</a:t>
            </a:r>
          </a:p>
          <a:p>
            <a:r>
              <a:rPr lang="es-ES" sz="2000" dirty="0"/>
              <a:t>CONCLUSIONS</a:t>
            </a:r>
            <a:br>
              <a:rPr lang="en-US" sz="2000" dirty="0"/>
            </a:br>
            <a:endParaRPr lang="en-US" sz="20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92FC98-CF4E-47F4-8058-294598EC33F6}"/>
              </a:ext>
            </a:extLst>
          </p:cNvPr>
          <p:cNvSpPr txBox="1"/>
          <p:nvPr/>
        </p:nvSpPr>
        <p:spPr>
          <a:xfrm>
            <a:off x="3096766" y="1344261"/>
            <a:ext cx="29504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 used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Behaviour</a:t>
            </a:r>
            <a:r>
              <a: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Driven Development</a:t>
            </a:r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methodology to define the requirements. </a:t>
            </a:r>
          </a:p>
          <a:p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 defined the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features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for the high-level structure and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scenarios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for the detailed description.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2B6035-AD14-4E8B-940A-8047A9D86638}"/>
              </a:ext>
            </a:extLst>
          </p:cNvPr>
          <p:cNvSpPr txBox="1"/>
          <p:nvPr/>
        </p:nvSpPr>
        <p:spPr>
          <a:xfrm>
            <a:off x="1101883" y="2890558"/>
            <a:ext cx="28947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 developed the user interface with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Python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the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Django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framework.</a:t>
            </a:r>
          </a:p>
          <a:p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 implemented its main components: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Models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Urls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Templates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but also access to legacy databases, virtual models, raw queries and others.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399E2F-F794-4CC8-B520-3C1778555666}"/>
              </a:ext>
            </a:extLst>
          </p:cNvPr>
          <p:cNvSpPr txBox="1"/>
          <p:nvPr/>
        </p:nvSpPr>
        <p:spPr>
          <a:xfrm>
            <a:off x="5147400" y="2891333"/>
            <a:ext cx="29504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 analyzed and classified comments using the </a:t>
            </a:r>
            <a:r>
              <a:rPr lang="en-US" sz="12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Spacy</a:t>
            </a:r>
            <a:r>
              <a:rPr lang="en-US" sz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library.</a:t>
            </a:r>
          </a:p>
          <a:p>
            <a:endParaRPr lang="en-US" sz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 detected the language of comments with </a:t>
            </a: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</a:rPr>
              <a:t>LanguageDetector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and classified them in issue types with </a:t>
            </a: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</a:rPr>
              <a:t>TextCategorizer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Part-of-Speech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080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>
            <a:spLocks noGrp="1"/>
          </p:cNvSpPr>
          <p:nvPr>
            <p:ph type="subTitle" idx="1"/>
          </p:nvPr>
        </p:nvSpPr>
        <p:spPr>
          <a:xfrm>
            <a:off x="2152500" y="2647950"/>
            <a:ext cx="4839000" cy="126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Student: David Sánchez Marín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Director: Roberto García </a:t>
            </a:r>
            <a:br>
              <a:rPr lang="en" dirty="0"/>
            </a:br>
            <a:r>
              <a:rPr lang="en" dirty="0"/>
              <a:t>Master’s Final 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Master’s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in </a:t>
            </a:r>
            <a:r>
              <a:rPr lang="es-ES" dirty="0" err="1"/>
              <a:t>Informatics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Polytechnic</a:t>
            </a:r>
            <a:r>
              <a:rPr lang="es-ES" dirty="0"/>
              <a:t> </a:t>
            </a:r>
            <a:r>
              <a:rPr lang="es-ES" dirty="0" err="1"/>
              <a:t>School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Lleida</a:t>
            </a:r>
            <a:endParaRPr dirty="0"/>
          </a:p>
        </p:txBody>
      </p:sp>
      <p:sp>
        <p:nvSpPr>
          <p:cNvPr id="603" name="Google Shape;603;p53"/>
          <p:cNvSpPr txBox="1">
            <a:spLocks noGrp="1"/>
          </p:cNvSpPr>
          <p:nvPr>
            <p:ph type="ctrTitle"/>
          </p:nvPr>
        </p:nvSpPr>
        <p:spPr>
          <a:xfrm flipH="1">
            <a:off x="1974150" y="1160999"/>
            <a:ext cx="5195700" cy="9556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604" name="Google Shape;604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602;p53">
            <a:extLst>
              <a:ext uri="{FF2B5EF4-FFF2-40B4-BE49-F238E27FC236}">
                <a16:creationId xmlns:a16="http://schemas.microsoft.com/office/drawing/2014/main" id="{9D9C8394-3BD8-43CE-AD3C-2CE79B8F4463}"/>
              </a:ext>
            </a:extLst>
          </p:cNvPr>
          <p:cNvSpPr txBox="1">
            <a:spLocks/>
          </p:cNvSpPr>
          <p:nvPr/>
        </p:nvSpPr>
        <p:spPr>
          <a:xfrm>
            <a:off x="2152500" y="2116666"/>
            <a:ext cx="4839000" cy="45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s-ES" sz="1400" dirty="0" err="1"/>
              <a:t>Does</a:t>
            </a:r>
            <a:r>
              <a:rPr lang="es-ES" sz="1400" dirty="0"/>
              <a:t> </a:t>
            </a:r>
            <a:r>
              <a:rPr lang="es-ES" sz="1400" dirty="0" err="1"/>
              <a:t>anyone</a:t>
            </a:r>
            <a:r>
              <a:rPr lang="es-ES" sz="1400" dirty="0"/>
              <a:t> </a:t>
            </a:r>
            <a:r>
              <a:rPr lang="es-ES" sz="1400" dirty="0" err="1"/>
              <a:t>have</a:t>
            </a:r>
            <a:r>
              <a:rPr lang="es-ES" sz="1400" dirty="0"/>
              <a:t> </a:t>
            </a:r>
            <a:r>
              <a:rPr lang="es-ES" sz="1400" dirty="0" err="1"/>
              <a:t>any</a:t>
            </a:r>
            <a:r>
              <a:rPr lang="es-ES" sz="1400" dirty="0"/>
              <a:t> </a:t>
            </a:r>
            <a:r>
              <a:rPr lang="es-ES" sz="1400" dirty="0" err="1"/>
              <a:t>questions</a:t>
            </a:r>
            <a:r>
              <a:rPr lang="es-ES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21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0;p43">
            <a:extLst>
              <a:ext uri="{FF2B5EF4-FFF2-40B4-BE49-F238E27FC236}">
                <a16:creationId xmlns:a16="http://schemas.microsoft.com/office/drawing/2014/main" id="{5EA66BAF-B19F-44D8-8649-60C45C78FEC4}"/>
              </a:ext>
            </a:extLst>
          </p:cNvPr>
          <p:cNvSpPr txBox="1">
            <a:spLocks/>
          </p:cNvSpPr>
          <p:nvPr/>
        </p:nvSpPr>
        <p:spPr>
          <a:xfrm>
            <a:off x="1101883" y="0"/>
            <a:ext cx="6940233" cy="80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2000" dirty="0" err="1"/>
              <a:t>Annex</a:t>
            </a:r>
            <a:r>
              <a:rPr lang="es-ES" sz="2000" dirty="0"/>
              <a:t>. </a:t>
            </a:r>
            <a:r>
              <a:rPr lang="es-ES" sz="2000" dirty="0" err="1"/>
              <a:t>Screens</a:t>
            </a:r>
            <a:br>
              <a:rPr lang="en-US" sz="2000" dirty="0"/>
            </a:br>
            <a:r>
              <a:rPr lang="en-US" sz="2000" b="0" dirty="0"/>
              <a:t>Authentication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58F120-C59D-4573-9A2E-1E0AD862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29" y="1826049"/>
            <a:ext cx="4300139" cy="18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0;p43">
            <a:extLst>
              <a:ext uri="{FF2B5EF4-FFF2-40B4-BE49-F238E27FC236}">
                <a16:creationId xmlns:a16="http://schemas.microsoft.com/office/drawing/2014/main" id="{7F1453BA-6312-47EC-BC1E-07C851E21699}"/>
              </a:ext>
            </a:extLst>
          </p:cNvPr>
          <p:cNvSpPr txBox="1">
            <a:spLocks/>
          </p:cNvSpPr>
          <p:nvPr/>
        </p:nvSpPr>
        <p:spPr>
          <a:xfrm>
            <a:off x="1101883" y="0"/>
            <a:ext cx="6940233" cy="80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2000" dirty="0" err="1"/>
              <a:t>Annex</a:t>
            </a:r>
            <a:r>
              <a:rPr lang="es-ES" sz="2000" dirty="0"/>
              <a:t>. </a:t>
            </a:r>
            <a:r>
              <a:rPr lang="es-ES" sz="2000" dirty="0" err="1"/>
              <a:t>Screens</a:t>
            </a:r>
            <a:br>
              <a:rPr lang="en-US" sz="2000" dirty="0"/>
            </a:br>
            <a:r>
              <a:rPr lang="en-US" sz="2000" b="0" dirty="0"/>
              <a:t>Campaigns list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FA5734-5E7E-43F3-8721-00A63AFF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66" y="1088621"/>
            <a:ext cx="5586465" cy="37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18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80;p43">
            <a:extLst>
              <a:ext uri="{FF2B5EF4-FFF2-40B4-BE49-F238E27FC236}">
                <a16:creationId xmlns:a16="http://schemas.microsoft.com/office/drawing/2014/main" id="{EF1D2967-B615-4E15-8703-E681E9057F0C}"/>
              </a:ext>
            </a:extLst>
          </p:cNvPr>
          <p:cNvSpPr txBox="1">
            <a:spLocks/>
          </p:cNvSpPr>
          <p:nvPr/>
        </p:nvSpPr>
        <p:spPr>
          <a:xfrm>
            <a:off x="1101883" y="1"/>
            <a:ext cx="6940233" cy="80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2000" dirty="0" err="1"/>
              <a:t>Annex</a:t>
            </a:r>
            <a:r>
              <a:rPr lang="es-ES" sz="2000" dirty="0"/>
              <a:t>. </a:t>
            </a:r>
            <a:r>
              <a:rPr lang="es-ES" sz="2000" dirty="0" err="1"/>
              <a:t>Screens</a:t>
            </a:r>
            <a:br>
              <a:rPr lang="en-US" sz="2000" dirty="0"/>
            </a:br>
            <a:r>
              <a:rPr lang="en-US" sz="2000" b="0" dirty="0"/>
              <a:t>Surveys and comments list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025856-7B91-493C-BBD5-EDDBD1C0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60" y="802719"/>
            <a:ext cx="5948680" cy="41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0" y="24276"/>
            <a:ext cx="5214300" cy="1186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br>
              <a:rPr lang="en" dirty="0"/>
            </a:br>
            <a:r>
              <a:rPr lang="en" dirty="0"/>
              <a:t>QUATIFYCATION</a:t>
            </a:r>
            <a:br>
              <a:rPr lang="en" dirty="0"/>
            </a:br>
            <a:r>
              <a:rPr lang="en" b="0" dirty="0"/>
              <a:t>(by academic year)</a:t>
            </a:r>
            <a:endParaRPr b="0" dirty="0"/>
          </a:p>
        </p:txBody>
      </p:sp>
      <p:cxnSp>
        <p:nvCxnSpPr>
          <p:cNvPr id="257" name="Google Shape;257;p39"/>
          <p:cNvCxnSpPr/>
          <p:nvPr/>
        </p:nvCxnSpPr>
        <p:spPr>
          <a:xfrm rot="10800000">
            <a:off x="5333398" y="1839575"/>
            <a:ext cx="38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9"/>
          <p:cNvCxnSpPr/>
          <p:nvPr/>
        </p:nvCxnSpPr>
        <p:spPr>
          <a:xfrm rot="10800000">
            <a:off x="6514198" y="2865400"/>
            <a:ext cx="26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endCxn id="260" idx="0"/>
          </p:cNvCxnSpPr>
          <p:nvPr/>
        </p:nvCxnSpPr>
        <p:spPr>
          <a:xfrm rot="10800000">
            <a:off x="7610742" y="3890867"/>
            <a:ext cx="153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644236" y="1475125"/>
            <a:ext cx="223761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75,000</a:t>
            </a:r>
            <a:endParaRPr sz="4800"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3"/>
          </p:nvPr>
        </p:nvSpPr>
        <p:spPr>
          <a:xfrm>
            <a:off x="1891145" y="2475350"/>
            <a:ext cx="2171006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14,000</a:t>
            </a:r>
            <a:endParaRPr sz="4800" dirty="0"/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 idx="5"/>
          </p:nvPr>
        </p:nvSpPr>
        <p:spPr>
          <a:xfrm>
            <a:off x="2977370" y="3513625"/>
            <a:ext cx="2171006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350</a:t>
            </a:r>
            <a:endParaRPr sz="4800" b="0" dirty="0"/>
          </a:p>
        </p:txBody>
      </p:sp>
      <p:sp>
        <p:nvSpPr>
          <p:cNvPr id="264" name="Google Shape;264;p39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1"/>
          </p:nvPr>
        </p:nvSpPr>
        <p:spPr>
          <a:xfrm flipH="1">
            <a:off x="3415145" y="1666454"/>
            <a:ext cx="1814946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Surveys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186738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Comments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subTitle" idx="6"/>
          </p:nvPr>
        </p:nvSpPr>
        <p:spPr>
          <a:xfrm flipH="1">
            <a:off x="5671621" y="3709950"/>
            <a:ext cx="18672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Issues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Google Shape;263;p39">
            <a:extLst>
              <a:ext uri="{FF2B5EF4-FFF2-40B4-BE49-F238E27FC236}">
                <a16:creationId xmlns:a16="http://schemas.microsoft.com/office/drawing/2014/main" id="{783132B5-F9BB-4020-93C4-F11ED0F22FA1}"/>
              </a:ext>
            </a:extLst>
          </p:cNvPr>
          <p:cNvSpPr txBox="1">
            <a:spLocks/>
          </p:cNvSpPr>
          <p:nvPr/>
        </p:nvSpPr>
        <p:spPr>
          <a:xfrm>
            <a:off x="2977370" y="4044002"/>
            <a:ext cx="2171006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800" b="0" dirty="0"/>
              <a:t>(2.5%)</a:t>
            </a:r>
          </a:p>
        </p:txBody>
      </p:sp>
    </p:spTree>
    <p:extLst>
      <p:ext uri="{BB962C8B-B14F-4D97-AF65-F5344CB8AC3E}">
        <p14:creationId xmlns:p14="http://schemas.microsoft.com/office/powerpoint/2010/main" val="251946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F641DA-3025-4BEF-BD53-721042A2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5" y="1310427"/>
            <a:ext cx="4458028" cy="3301726"/>
          </a:xfrm>
          <a:prstGeom prst="rect">
            <a:avLst/>
          </a:prstGeom>
        </p:spPr>
      </p:pic>
      <p:sp>
        <p:nvSpPr>
          <p:cNvPr id="8" name="Google Shape;380;p43">
            <a:extLst>
              <a:ext uri="{FF2B5EF4-FFF2-40B4-BE49-F238E27FC236}">
                <a16:creationId xmlns:a16="http://schemas.microsoft.com/office/drawing/2014/main" id="{D382E387-D370-486D-B2BE-28733B421AFE}"/>
              </a:ext>
            </a:extLst>
          </p:cNvPr>
          <p:cNvSpPr txBox="1">
            <a:spLocks/>
          </p:cNvSpPr>
          <p:nvPr/>
        </p:nvSpPr>
        <p:spPr>
          <a:xfrm>
            <a:off x="1101883" y="1"/>
            <a:ext cx="6940233" cy="80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2000" dirty="0" err="1"/>
              <a:t>Annex</a:t>
            </a:r>
            <a:r>
              <a:rPr lang="es-ES" sz="2000" dirty="0"/>
              <a:t>. </a:t>
            </a:r>
            <a:r>
              <a:rPr lang="es-ES" sz="2000" dirty="0" err="1"/>
              <a:t>Screens</a:t>
            </a:r>
            <a:br>
              <a:rPr lang="en-US" sz="2000" dirty="0"/>
            </a:br>
            <a:r>
              <a:rPr lang="en-US" sz="2000" b="0" dirty="0"/>
              <a:t>Edit comment</a:t>
            </a:r>
          </a:p>
        </p:txBody>
      </p:sp>
    </p:spTree>
    <p:extLst>
      <p:ext uri="{BB962C8B-B14F-4D97-AF65-F5344CB8AC3E}">
        <p14:creationId xmlns:p14="http://schemas.microsoft.com/office/powerpoint/2010/main" val="204568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390296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7" name="Google Shape;157;p32"/>
          <p:cNvSpPr txBox="1">
            <a:spLocks noGrp="1"/>
          </p:cNvSpPr>
          <p:nvPr>
            <p:ph type="ctrTitle" idx="9"/>
          </p:nvPr>
        </p:nvSpPr>
        <p:spPr>
          <a:xfrm>
            <a:off x="390296" y="151580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LANGUAGE PROCESSING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30996" y="2487168"/>
            <a:ext cx="8575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30996" y="3506866"/>
            <a:ext cx="85754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90296" y="248716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AND SCHEDULING</a:t>
            </a:r>
            <a:endParaRPr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6788540" y="2487168"/>
            <a:ext cx="200630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</a:t>
            </a:r>
            <a:endParaRPr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xfrm>
            <a:off x="6820546" y="35068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/>
          <p:nvPr/>
        </p:nvSpPr>
        <p:spPr>
          <a:xfrm rot="5400000" flipH="1">
            <a:off x="818656" y="650896"/>
            <a:ext cx="1928697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43"/>
          <p:cNvSpPr txBox="1">
            <a:spLocks noGrp="1"/>
          </p:cNvSpPr>
          <p:nvPr>
            <p:ph type="ctrTitle" idx="2"/>
          </p:nvPr>
        </p:nvSpPr>
        <p:spPr>
          <a:xfrm>
            <a:off x="624447" y="1072571"/>
            <a:ext cx="2261028" cy="3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TOKENIZATION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624447" y="1304370"/>
            <a:ext cx="2261028" cy="561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l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Segmentation</a:t>
            </a:r>
            <a:r>
              <a:rPr lang="en-US" sz="1100" dirty="0">
                <a:solidFill>
                  <a:schemeClr val="lt1"/>
                </a:solidFill>
              </a:rPr>
              <a:t> of text into words, punctuations and stop words.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AF52433-5D64-4BDB-9E50-EF3581F0E6AE}"/>
              </a:ext>
            </a:extLst>
          </p:cNvPr>
          <p:cNvSpPr/>
          <p:nvPr/>
        </p:nvSpPr>
        <p:spPr>
          <a:xfrm>
            <a:off x="624447" y="1916470"/>
            <a:ext cx="2298057" cy="261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>
                <a:ea typeface="Roboto Condensed Light" panose="02000000000000000000" pitchFamily="2" charset="0"/>
              </a:rPr>
              <a:t>“</a:t>
            </a:r>
            <a:r>
              <a:rPr lang="es-ES" sz="1000" dirty="0" err="1">
                <a:ea typeface="Roboto Condensed Light" panose="02000000000000000000" pitchFamily="2" charset="0"/>
              </a:rPr>
              <a:t>Let’s</a:t>
            </a:r>
            <a:r>
              <a:rPr lang="es-ES" sz="1000" dirty="0">
                <a:ea typeface="Roboto Condensed Light" panose="02000000000000000000" pitchFamily="2" charset="0"/>
              </a:rPr>
              <a:t> </a:t>
            </a:r>
            <a:r>
              <a:rPr lang="es-ES" sz="1000" dirty="0" err="1">
                <a:ea typeface="Roboto Condensed Light" panose="02000000000000000000" pitchFamily="2" charset="0"/>
              </a:rPr>
              <a:t>go</a:t>
            </a:r>
            <a:r>
              <a:rPr lang="es-ES" sz="1000" dirty="0">
                <a:ea typeface="Roboto Condensed Light" panose="02000000000000000000" pitchFamily="2" charset="0"/>
              </a:rPr>
              <a:t> </a:t>
            </a:r>
            <a:r>
              <a:rPr lang="es-ES" sz="1000" dirty="0" err="1">
                <a:ea typeface="Roboto Condensed Light" panose="02000000000000000000" pitchFamily="2" charset="0"/>
              </a:rPr>
              <a:t>to</a:t>
            </a:r>
            <a:r>
              <a:rPr lang="es-ES" sz="1000" dirty="0">
                <a:ea typeface="Roboto Condensed Light" panose="02000000000000000000" pitchFamily="2" charset="0"/>
              </a:rPr>
              <a:t> N.Y.!”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56CA0B-8115-4503-A005-563F823BDE7A}"/>
              </a:ext>
            </a:extLst>
          </p:cNvPr>
          <p:cNvSpPr/>
          <p:nvPr/>
        </p:nvSpPr>
        <p:spPr>
          <a:xfrm>
            <a:off x="618799" y="2237297"/>
            <a:ext cx="176334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“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A21DD-8E90-4C2C-B65F-C1C8C30BF852}"/>
              </a:ext>
            </a:extLst>
          </p:cNvPr>
          <p:cNvSpPr/>
          <p:nvPr/>
        </p:nvSpPr>
        <p:spPr>
          <a:xfrm>
            <a:off x="845416" y="2237297"/>
            <a:ext cx="528147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Let’s</a:t>
            </a:r>
            <a:endParaRPr lang="es-ES" sz="1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8E3A0F6-0C1B-445E-B33B-28271BC3D2B5}"/>
              </a:ext>
            </a:extLst>
          </p:cNvPr>
          <p:cNvSpPr/>
          <p:nvPr/>
        </p:nvSpPr>
        <p:spPr>
          <a:xfrm>
            <a:off x="1433504" y="2237297"/>
            <a:ext cx="352737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go</a:t>
            </a:r>
            <a:endParaRPr lang="es-ES" sz="1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54E10E-3BAB-49FB-969C-112A511C0110}"/>
              </a:ext>
            </a:extLst>
          </p:cNvPr>
          <p:cNvSpPr/>
          <p:nvPr/>
        </p:nvSpPr>
        <p:spPr>
          <a:xfrm>
            <a:off x="1844733" y="2237297"/>
            <a:ext cx="301986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to</a:t>
            </a:r>
            <a:endParaRPr lang="es-ES" sz="1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BB78960-543A-492C-9214-FFD04C7ED46B}"/>
              </a:ext>
            </a:extLst>
          </p:cNvPr>
          <p:cNvSpPr/>
          <p:nvPr/>
        </p:nvSpPr>
        <p:spPr>
          <a:xfrm>
            <a:off x="2196041" y="2237297"/>
            <a:ext cx="486351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N.Y.!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349EFC1-B634-439E-84C5-2036817779FC}"/>
              </a:ext>
            </a:extLst>
          </p:cNvPr>
          <p:cNvSpPr/>
          <p:nvPr/>
        </p:nvSpPr>
        <p:spPr>
          <a:xfrm>
            <a:off x="2731191" y="2237297"/>
            <a:ext cx="176334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”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19101F8-104E-4BEC-B820-FB05E08DC8D0}"/>
              </a:ext>
            </a:extLst>
          </p:cNvPr>
          <p:cNvSpPr/>
          <p:nvPr/>
        </p:nvSpPr>
        <p:spPr>
          <a:xfrm>
            <a:off x="630275" y="2549597"/>
            <a:ext cx="145731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“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74C796A-36E9-4BE4-A126-9CC7A6D85C0D}"/>
              </a:ext>
            </a:extLst>
          </p:cNvPr>
          <p:cNvSpPr/>
          <p:nvPr/>
        </p:nvSpPr>
        <p:spPr>
          <a:xfrm>
            <a:off x="813640" y="2549597"/>
            <a:ext cx="327938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 err="1"/>
              <a:t>Let</a:t>
            </a:r>
            <a:endParaRPr lang="es-ES" sz="10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64C9681-374D-423D-92EA-6A785D656968}"/>
              </a:ext>
            </a:extLst>
          </p:cNvPr>
          <p:cNvSpPr/>
          <p:nvPr/>
        </p:nvSpPr>
        <p:spPr>
          <a:xfrm>
            <a:off x="1466773" y="2549597"/>
            <a:ext cx="291518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 err="1"/>
              <a:t>go</a:t>
            </a:r>
            <a:endParaRPr lang="es-ES" sz="10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730DB32-971F-43F6-B4AC-36B4BE1BF261}"/>
              </a:ext>
            </a:extLst>
          </p:cNvPr>
          <p:cNvSpPr/>
          <p:nvPr/>
        </p:nvSpPr>
        <p:spPr>
          <a:xfrm>
            <a:off x="1796101" y="2549597"/>
            <a:ext cx="249575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 err="1"/>
              <a:t>to</a:t>
            </a:r>
            <a:endParaRPr lang="es-ES" sz="100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0AE835F-2B24-45CB-9567-2D7CFF4D13F0}"/>
              </a:ext>
            </a:extLst>
          </p:cNvPr>
          <p:cNvSpPr/>
          <p:nvPr/>
        </p:nvSpPr>
        <p:spPr>
          <a:xfrm>
            <a:off x="2089120" y="2549597"/>
            <a:ext cx="401943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N.Y.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C72E435-C995-475C-B603-E4AF29F771EF}"/>
              </a:ext>
            </a:extLst>
          </p:cNvPr>
          <p:cNvSpPr/>
          <p:nvPr/>
        </p:nvSpPr>
        <p:spPr>
          <a:xfrm>
            <a:off x="2532905" y="2549597"/>
            <a:ext cx="176334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!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9B9647B-F494-4E36-B888-2C48FC535F86}"/>
              </a:ext>
            </a:extLst>
          </p:cNvPr>
          <p:cNvSpPr/>
          <p:nvPr/>
        </p:nvSpPr>
        <p:spPr>
          <a:xfrm>
            <a:off x="1181387" y="2549597"/>
            <a:ext cx="246385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’s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82B5FF8-068B-423A-BFAB-C3F6BB88F063}"/>
              </a:ext>
            </a:extLst>
          </p:cNvPr>
          <p:cNvSpPr/>
          <p:nvPr/>
        </p:nvSpPr>
        <p:spPr>
          <a:xfrm>
            <a:off x="2746170" y="2549597"/>
            <a:ext cx="176334" cy="2618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”</a:t>
            </a:r>
          </a:p>
        </p:txBody>
      </p:sp>
      <p:sp>
        <p:nvSpPr>
          <p:cNvPr id="30" name="Google Shape;381;p43">
            <a:extLst>
              <a:ext uri="{FF2B5EF4-FFF2-40B4-BE49-F238E27FC236}">
                <a16:creationId xmlns:a16="http://schemas.microsoft.com/office/drawing/2014/main" id="{921CE210-C4B2-4A6F-AB18-A76EACEED3C6}"/>
              </a:ext>
            </a:extLst>
          </p:cNvPr>
          <p:cNvSpPr/>
          <p:nvPr/>
        </p:nvSpPr>
        <p:spPr>
          <a:xfrm rot="5400000" flipH="1">
            <a:off x="6569113" y="646144"/>
            <a:ext cx="1928696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82;p43">
            <a:extLst>
              <a:ext uri="{FF2B5EF4-FFF2-40B4-BE49-F238E27FC236}">
                <a16:creationId xmlns:a16="http://schemas.microsoft.com/office/drawing/2014/main" id="{48144FE8-351B-49BC-81F2-162D43339FF7}"/>
              </a:ext>
            </a:extLst>
          </p:cNvPr>
          <p:cNvSpPr txBox="1">
            <a:spLocks/>
          </p:cNvSpPr>
          <p:nvPr/>
        </p:nvSpPr>
        <p:spPr>
          <a:xfrm>
            <a:off x="6401733" y="1067819"/>
            <a:ext cx="2261028" cy="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>
                <a:solidFill>
                  <a:schemeClr val="lt1"/>
                </a:solidFill>
              </a:rPr>
              <a:t>PART-OF-SPEECH</a:t>
            </a:r>
          </a:p>
        </p:txBody>
      </p:sp>
      <p:sp>
        <p:nvSpPr>
          <p:cNvPr id="32" name="Google Shape;383;p43">
            <a:extLst>
              <a:ext uri="{FF2B5EF4-FFF2-40B4-BE49-F238E27FC236}">
                <a16:creationId xmlns:a16="http://schemas.microsoft.com/office/drawing/2014/main" id="{B491D9C5-D644-4D50-A5B4-69EF2D803989}"/>
              </a:ext>
            </a:extLst>
          </p:cNvPr>
          <p:cNvSpPr txBox="1">
            <a:spLocks/>
          </p:cNvSpPr>
          <p:nvPr/>
        </p:nvSpPr>
        <p:spPr>
          <a:xfrm>
            <a:off x="6411649" y="1299618"/>
            <a:ext cx="2261028" cy="66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100" dirty="0">
                <a:solidFill>
                  <a:schemeClr val="lt1"/>
                </a:solidFill>
              </a:rPr>
              <a:t>Deduction of word’s type, genre, number, etc. Also know as ‘Linguistic annotations’</a:t>
            </a:r>
          </a:p>
          <a:p>
            <a:pPr marL="0" indent="0"/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33" name="Google Shape;381;p43">
            <a:extLst>
              <a:ext uri="{FF2B5EF4-FFF2-40B4-BE49-F238E27FC236}">
                <a16:creationId xmlns:a16="http://schemas.microsoft.com/office/drawing/2014/main" id="{6551187D-907D-4E2D-B6E5-33FAEBB915D2}"/>
              </a:ext>
            </a:extLst>
          </p:cNvPr>
          <p:cNvSpPr/>
          <p:nvPr/>
        </p:nvSpPr>
        <p:spPr>
          <a:xfrm rot="5400000" flipH="1">
            <a:off x="3839847" y="2854445"/>
            <a:ext cx="1639073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2;p43">
            <a:extLst>
              <a:ext uri="{FF2B5EF4-FFF2-40B4-BE49-F238E27FC236}">
                <a16:creationId xmlns:a16="http://schemas.microsoft.com/office/drawing/2014/main" id="{E6CFB1C9-4AD8-4B15-BEA2-7AB0382A7819}"/>
              </a:ext>
            </a:extLst>
          </p:cNvPr>
          <p:cNvSpPr txBox="1">
            <a:spLocks/>
          </p:cNvSpPr>
          <p:nvPr/>
        </p:nvSpPr>
        <p:spPr>
          <a:xfrm>
            <a:off x="3528870" y="3418189"/>
            <a:ext cx="2261028" cy="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>
                <a:solidFill>
                  <a:schemeClr val="lt1"/>
                </a:solidFill>
              </a:rPr>
              <a:t>LEMMATIZATION</a:t>
            </a:r>
          </a:p>
        </p:txBody>
      </p:sp>
      <p:sp>
        <p:nvSpPr>
          <p:cNvPr id="35" name="Google Shape;383;p43">
            <a:extLst>
              <a:ext uri="{FF2B5EF4-FFF2-40B4-BE49-F238E27FC236}">
                <a16:creationId xmlns:a16="http://schemas.microsoft.com/office/drawing/2014/main" id="{A5D2C7F4-5CF0-453D-906A-49DD5DC346FE}"/>
              </a:ext>
            </a:extLst>
          </p:cNvPr>
          <p:cNvSpPr txBox="1">
            <a:spLocks/>
          </p:cNvSpPr>
          <p:nvPr/>
        </p:nvSpPr>
        <p:spPr>
          <a:xfrm>
            <a:off x="3533001" y="3635646"/>
            <a:ext cx="2261028" cy="49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100" dirty="0">
                <a:solidFill>
                  <a:schemeClr val="lt1"/>
                </a:solidFill>
              </a:rPr>
              <a:t>Extraction of the base form from a word.</a:t>
            </a:r>
          </a:p>
          <a:p>
            <a:pPr marL="0" indent="0"/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F8FB0B9-67F3-4886-B61E-8D6939363D0B}"/>
              </a:ext>
            </a:extLst>
          </p:cNvPr>
          <p:cNvSpPr/>
          <p:nvPr/>
        </p:nvSpPr>
        <p:spPr>
          <a:xfrm>
            <a:off x="3610532" y="4186195"/>
            <a:ext cx="657225" cy="26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Working</a:t>
            </a:r>
            <a:endParaRPr lang="es-ES" sz="1000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0EB7C03-D407-4A8E-AE34-5FFE7A5E1B74}"/>
              </a:ext>
            </a:extLst>
          </p:cNvPr>
          <p:cNvSpPr/>
          <p:nvPr/>
        </p:nvSpPr>
        <p:spPr>
          <a:xfrm>
            <a:off x="4709364" y="4186195"/>
            <a:ext cx="436486" cy="262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 err="1"/>
              <a:t>work</a:t>
            </a:r>
            <a:endParaRPr lang="es-ES" sz="10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72E5F53-F88E-4BE5-94E4-C91119DCB620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267757" y="4317595"/>
            <a:ext cx="441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41398A7B-8C43-4FF9-87C3-DCF4906E63D1}"/>
              </a:ext>
            </a:extLst>
          </p:cNvPr>
          <p:cNvSpPr/>
          <p:nvPr/>
        </p:nvSpPr>
        <p:spPr>
          <a:xfrm>
            <a:off x="3610532" y="4558076"/>
            <a:ext cx="657225" cy="26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Are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7505CE0-2BE4-4380-A762-6953CDB410DA}"/>
              </a:ext>
            </a:extLst>
          </p:cNvPr>
          <p:cNvSpPr/>
          <p:nvPr/>
        </p:nvSpPr>
        <p:spPr>
          <a:xfrm>
            <a:off x="4709364" y="4558076"/>
            <a:ext cx="436486" cy="262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/>
              <a:t>be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7E537D34-E4CB-4369-9319-4960FC8188F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267757" y="4689476"/>
            <a:ext cx="441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381;p43">
            <a:extLst>
              <a:ext uri="{FF2B5EF4-FFF2-40B4-BE49-F238E27FC236}">
                <a16:creationId xmlns:a16="http://schemas.microsoft.com/office/drawing/2014/main" id="{4EC8F11F-F9AF-44B8-BFF5-0B37535E8C28}"/>
              </a:ext>
            </a:extLst>
          </p:cNvPr>
          <p:cNvSpPr/>
          <p:nvPr/>
        </p:nvSpPr>
        <p:spPr>
          <a:xfrm rot="5400000" flipH="1">
            <a:off x="6612081" y="2755605"/>
            <a:ext cx="1839760" cy="2628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82;p43">
            <a:extLst>
              <a:ext uri="{FF2B5EF4-FFF2-40B4-BE49-F238E27FC236}">
                <a16:creationId xmlns:a16="http://schemas.microsoft.com/office/drawing/2014/main" id="{E91945E1-76E0-4509-B79A-8DA869318B13}"/>
              </a:ext>
            </a:extLst>
          </p:cNvPr>
          <p:cNvSpPr txBox="1">
            <a:spLocks/>
          </p:cNvSpPr>
          <p:nvPr/>
        </p:nvSpPr>
        <p:spPr>
          <a:xfrm>
            <a:off x="6398733" y="3184036"/>
            <a:ext cx="2261028" cy="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>
                <a:solidFill>
                  <a:schemeClr val="lt1"/>
                </a:solidFill>
              </a:rPr>
              <a:t>DEPENDENCY PARSING</a:t>
            </a:r>
          </a:p>
        </p:txBody>
      </p:sp>
      <p:sp>
        <p:nvSpPr>
          <p:cNvPr id="58" name="Google Shape;383;p43">
            <a:extLst>
              <a:ext uri="{FF2B5EF4-FFF2-40B4-BE49-F238E27FC236}">
                <a16:creationId xmlns:a16="http://schemas.microsoft.com/office/drawing/2014/main" id="{ABE0E570-9EC8-4ACB-8064-0822499DAFFE}"/>
              </a:ext>
            </a:extLst>
          </p:cNvPr>
          <p:cNvSpPr txBox="1">
            <a:spLocks/>
          </p:cNvSpPr>
          <p:nvPr/>
        </p:nvSpPr>
        <p:spPr>
          <a:xfrm>
            <a:off x="6405157" y="3415835"/>
            <a:ext cx="2261028" cy="561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100" dirty="0">
                <a:solidFill>
                  <a:schemeClr val="lt1"/>
                </a:solidFill>
              </a:rPr>
              <a:t>Detection of the relation between words in the sentence.</a:t>
            </a:r>
          </a:p>
          <a:p>
            <a:pPr marL="0" indent="0"/>
            <a:endParaRPr lang="en-US" sz="1100" dirty="0">
              <a:solidFill>
                <a:schemeClr val="lt1"/>
              </a:solidFill>
            </a:endParaRPr>
          </a:p>
        </p:txBody>
      </p:sp>
      <p:pic>
        <p:nvPicPr>
          <p:cNvPr id="59" name="image13.png">
            <a:extLst>
              <a:ext uri="{FF2B5EF4-FFF2-40B4-BE49-F238E27FC236}">
                <a16:creationId xmlns:a16="http://schemas.microsoft.com/office/drawing/2014/main" id="{61015C3A-9D00-4C88-9934-910309BAF5D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98733" y="3977544"/>
            <a:ext cx="2359504" cy="908781"/>
          </a:xfrm>
          <a:prstGeom prst="rect">
            <a:avLst/>
          </a:prstGeom>
          <a:noFill/>
          <a:ln/>
        </p:spPr>
      </p:pic>
      <p:graphicFrame>
        <p:nvGraphicFramePr>
          <p:cNvPr id="53" name="Tabla 53">
            <a:extLst>
              <a:ext uri="{FF2B5EF4-FFF2-40B4-BE49-F238E27FC236}">
                <a16:creationId xmlns:a16="http://schemas.microsoft.com/office/drawing/2014/main" id="{041E7BB6-7B1E-4CC2-9435-F7211FFD1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84540"/>
              </p:ext>
            </p:extLst>
          </p:nvPr>
        </p:nvGraphicFramePr>
        <p:xfrm>
          <a:off x="6283386" y="1965836"/>
          <a:ext cx="2491722" cy="914400"/>
        </p:xfrm>
        <a:graphic>
          <a:graphicData uri="http://schemas.openxmlformats.org/drawingml/2006/table">
            <a:tbl>
              <a:tblPr firstRow="1" bandRow="1">
                <a:tableStyleId>{130AA20B-B750-4BF9-A1C6-08387A2712D1}</a:tableStyleId>
              </a:tblPr>
              <a:tblGrid>
                <a:gridCol w="507939">
                  <a:extLst>
                    <a:ext uri="{9D8B030D-6E8A-4147-A177-3AD203B41FA5}">
                      <a16:colId xmlns:a16="http://schemas.microsoft.com/office/drawing/2014/main" val="2055602123"/>
                    </a:ext>
                  </a:extLst>
                </a:gridCol>
                <a:gridCol w="322635">
                  <a:extLst>
                    <a:ext uri="{9D8B030D-6E8A-4147-A177-3AD203B41FA5}">
                      <a16:colId xmlns:a16="http://schemas.microsoft.com/office/drawing/2014/main" val="4250344341"/>
                    </a:ext>
                  </a:extLst>
                </a:gridCol>
                <a:gridCol w="515565">
                  <a:extLst>
                    <a:ext uri="{9D8B030D-6E8A-4147-A177-3AD203B41FA5}">
                      <a16:colId xmlns:a16="http://schemas.microsoft.com/office/drawing/2014/main" val="809102005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605629955"/>
                    </a:ext>
                  </a:extLst>
                </a:gridCol>
                <a:gridCol w="301671">
                  <a:extLst>
                    <a:ext uri="{9D8B030D-6E8A-4147-A177-3AD203B41FA5}">
                      <a16:colId xmlns:a16="http://schemas.microsoft.com/office/drawing/2014/main" val="3793492152"/>
                    </a:ext>
                  </a:extLst>
                </a:gridCol>
                <a:gridCol w="415287">
                  <a:extLst>
                    <a:ext uri="{9D8B030D-6E8A-4147-A177-3AD203B41FA5}">
                      <a16:colId xmlns:a16="http://schemas.microsoft.com/office/drawing/2014/main" val="1638025996"/>
                    </a:ext>
                  </a:extLst>
                </a:gridCol>
              </a:tblGrid>
              <a:tr h="208988">
                <a:tc>
                  <a:txBody>
                    <a:bodyPr/>
                    <a:lstStyle/>
                    <a:p>
                      <a:r>
                        <a:rPr lang="es-ES" sz="900" b="1" dirty="0"/>
                        <a:t>Token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No 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he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tratado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con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él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838538"/>
                  </a:ext>
                </a:extLst>
              </a:tr>
              <a:tr h="208988">
                <a:tc>
                  <a:txBody>
                    <a:bodyPr/>
                    <a:lstStyle/>
                    <a:p>
                      <a:r>
                        <a:rPr lang="es-ES" sz="900" b="1" dirty="0"/>
                        <a:t>POS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Adv</a:t>
                      </a:r>
                      <a:endParaRPr lang="es-ES" sz="9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/>
                        <a:t>Aux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Verb</a:t>
                      </a:r>
                      <a:endParaRPr lang="es-ES" sz="9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Adp</a:t>
                      </a:r>
                      <a:endParaRPr lang="es-ES" sz="9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900" dirty="0" err="1"/>
                        <a:t>Pron</a:t>
                      </a:r>
                      <a:endParaRPr lang="es-ES" sz="9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573474"/>
                  </a:ext>
                </a:extLst>
              </a:tr>
              <a:tr h="208988">
                <a:tc>
                  <a:txBody>
                    <a:bodyPr/>
                    <a:lstStyle/>
                    <a:p>
                      <a:r>
                        <a:rPr lang="es-ES" sz="900" b="1" dirty="0"/>
                        <a:t>Tags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Neg</a:t>
                      </a:r>
                      <a:endParaRPr lang="es-ES" sz="8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Sing</a:t>
                      </a:r>
                      <a:endParaRPr lang="es-ES" sz="800" dirty="0"/>
                    </a:p>
                    <a:p>
                      <a:r>
                        <a:rPr lang="es-ES" sz="800" dirty="0"/>
                        <a:t>1Pers </a:t>
                      </a:r>
                      <a:r>
                        <a:rPr lang="es-ES" sz="800" dirty="0" err="1"/>
                        <a:t>present</a:t>
                      </a:r>
                      <a:r>
                        <a:rPr lang="es-ES" sz="800" dirty="0"/>
                        <a:t> 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Past</a:t>
                      </a:r>
                      <a:r>
                        <a:rPr lang="es-ES" sz="800" dirty="0"/>
                        <a:t>,</a:t>
                      </a:r>
                    </a:p>
                    <a:p>
                      <a:r>
                        <a:rPr lang="es-ES" sz="800" dirty="0" err="1"/>
                        <a:t>Part</a:t>
                      </a:r>
                      <a:endParaRPr lang="es-ES" sz="8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Prep</a:t>
                      </a:r>
                      <a:endParaRPr lang="es-ES" sz="800" dirty="0"/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 err="1"/>
                        <a:t>Masc</a:t>
                      </a:r>
                      <a:endParaRPr lang="es-ES" sz="800" dirty="0"/>
                    </a:p>
                    <a:p>
                      <a:r>
                        <a:rPr lang="es-ES" sz="800" dirty="0" err="1"/>
                        <a:t>Sing</a:t>
                      </a:r>
                      <a:endParaRPr lang="es-ES" sz="800" dirty="0"/>
                    </a:p>
                    <a:p>
                      <a:r>
                        <a:rPr lang="es-ES" sz="800" dirty="0"/>
                        <a:t>3Pers</a:t>
                      </a:r>
                    </a:p>
                  </a:txBody>
                  <a:tcPr marL="36000" marR="36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32374"/>
                  </a:ext>
                </a:extLst>
              </a:tr>
            </a:tbl>
          </a:graphicData>
        </a:graphic>
      </p:graphicFrame>
      <p:sp>
        <p:nvSpPr>
          <p:cNvPr id="68" name="Google Shape;381;p43">
            <a:extLst>
              <a:ext uri="{FF2B5EF4-FFF2-40B4-BE49-F238E27FC236}">
                <a16:creationId xmlns:a16="http://schemas.microsoft.com/office/drawing/2014/main" id="{D84282F7-E4FE-447C-A7F1-A786971815E9}"/>
              </a:ext>
            </a:extLst>
          </p:cNvPr>
          <p:cNvSpPr/>
          <p:nvPr/>
        </p:nvSpPr>
        <p:spPr>
          <a:xfrm rot="5400000" flipH="1">
            <a:off x="866929" y="2755603"/>
            <a:ext cx="1839758" cy="2628000"/>
          </a:xfrm>
          <a:prstGeom prst="snip1Rect">
            <a:avLst>
              <a:gd name="adj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82;p43">
            <a:extLst>
              <a:ext uri="{FF2B5EF4-FFF2-40B4-BE49-F238E27FC236}">
                <a16:creationId xmlns:a16="http://schemas.microsoft.com/office/drawing/2014/main" id="{FDA0E3FD-F8E2-4E8E-BADC-D92EA6F4C5C1}"/>
              </a:ext>
            </a:extLst>
          </p:cNvPr>
          <p:cNvSpPr txBox="1">
            <a:spLocks/>
          </p:cNvSpPr>
          <p:nvPr/>
        </p:nvSpPr>
        <p:spPr>
          <a:xfrm>
            <a:off x="677193" y="3184036"/>
            <a:ext cx="2261028" cy="3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quada One"/>
              <a:buNone/>
              <a:defRPr sz="20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>
                <a:solidFill>
                  <a:schemeClr val="lt1"/>
                </a:solidFill>
              </a:rPr>
              <a:t>SENTENCE DETECTION</a:t>
            </a:r>
          </a:p>
        </p:txBody>
      </p:sp>
      <p:sp>
        <p:nvSpPr>
          <p:cNvPr id="70" name="Google Shape;383;p43">
            <a:extLst>
              <a:ext uri="{FF2B5EF4-FFF2-40B4-BE49-F238E27FC236}">
                <a16:creationId xmlns:a16="http://schemas.microsoft.com/office/drawing/2014/main" id="{8FE1560C-5BBE-4E40-B8A2-8E3D3A212349}"/>
              </a:ext>
            </a:extLst>
          </p:cNvPr>
          <p:cNvSpPr txBox="1">
            <a:spLocks/>
          </p:cNvSpPr>
          <p:nvPr/>
        </p:nvSpPr>
        <p:spPr>
          <a:xfrm>
            <a:off x="682403" y="3415836"/>
            <a:ext cx="2261028" cy="50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100" dirty="0">
                <a:solidFill>
                  <a:schemeClr val="lt1"/>
                </a:solidFill>
              </a:rPr>
              <a:t>Finding and segmenting individual sentences.</a:t>
            </a:r>
          </a:p>
          <a:p>
            <a:pPr marL="0" indent="0"/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5F8F7287-9D6F-4966-9B79-7CAB626096AC}"/>
              </a:ext>
            </a:extLst>
          </p:cNvPr>
          <p:cNvSpPr/>
          <p:nvPr/>
        </p:nvSpPr>
        <p:spPr>
          <a:xfrm>
            <a:off x="567509" y="3916499"/>
            <a:ext cx="2457609" cy="328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She</a:t>
            </a:r>
            <a:r>
              <a:rPr lang="es-ES" sz="1000" dirty="0"/>
              <a:t> </a:t>
            </a:r>
            <a:r>
              <a:rPr lang="es-ES" sz="1000" dirty="0" err="1"/>
              <a:t>is</a:t>
            </a:r>
            <a:r>
              <a:rPr lang="es-ES" sz="1000" dirty="0"/>
              <a:t> a </a:t>
            </a:r>
            <a:r>
              <a:rPr lang="es-ES" sz="1000" dirty="0" err="1"/>
              <a:t>great</a:t>
            </a:r>
            <a:r>
              <a:rPr lang="es-ES" sz="1000" dirty="0"/>
              <a:t> </a:t>
            </a:r>
            <a:r>
              <a:rPr lang="es-ES" sz="1000" dirty="0" err="1"/>
              <a:t>teacher</a:t>
            </a:r>
            <a:r>
              <a:rPr lang="es-ES" sz="1000" dirty="0"/>
              <a:t> </a:t>
            </a:r>
            <a:r>
              <a:rPr lang="es-ES" sz="1000" dirty="0" err="1"/>
              <a:t>that</a:t>
            </a:r>
            <a:r>
              <a:rPr lang="es-ES" sz="1000" dirty="0"/>
              <a:t> </a:t>
            </a:r>
            <a:r>
              <a:rPr lang="es-ES" sz="1000" dirty="0" err="1"/>
              <a:t>works</a:t>
            </a:r>
            <a:r>
              <a:rPr lang="es-ES" sz="1000" dirty="0"/>
              <a:t> a </a:t>
            </a:r>
            <a:r>
              <a:rPr lang="es-ES" sz="1000" dirty="0" err="1"/>
              <a:t>lot</a:t>
            </a:r>
            <a:r>
              <a:rPr lang="es-ES" sz="1000" dirty="0"/>
              <a:t>. </a:t>
            </a:r>
            <a:r>
              <a:rPr lang="es-ES" sz="1000" dirty="0" err="1"/>
              <a:t>But</a:t>
            </a:r>
            <a:r>
              <a:rPr lang="es-ES" sz="1000" dirty="0"/>
              <a:t> he </a:t>
            </a:r>
            <a:r>
              <a:rPr lang="es-ES" sz="1000" dirty="0" err="1"/>
              <a:t>arrives</a:t>
            </a:r>
            <a:r>
              <a:rPr lang="es-ES" sz="1000" dirty="0"/>
              <a:t> </a:t>
            </a:r>
            <a:r>
              <a:rPr lang="es-ES" sz="1000" dirty="0" err="1"/>
              <a:t>allways</a:t>
            </a:r>
            <a:r>
              <a:rPr lang="es-ES" sz="1000" dirty="0"/>
              <a:t> late.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59FF2D60-CC81-4370-9443-95FF5CE8FBE5}"/>
              </a:ext>
            </a:extLst>
          </p:cNvPr>
          <p:cNvSpPr/>
          <p:nvPr/>
        </p:nvSpPr>
        <p:spPr>
          <a:xfrm>
            <a:off x="561227" y="4326941"/>
            <a:ext cx="1404872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s-ES" sz="1000" dirty="0" err="1"/>
              <a:t>She</a:t>
            </a:r>
            <a:r>
              <a:rPr lang="es-ES" sz="1000" dirty="0"/>
              <a:t> </a:t>
            </a:r>
            <a:r>
              <a:rPr lang="es-ES" sz="1000" dirty="0" err="1"/>
              <a:t>is</a:t>
            </a:r>
            <a:r>
              <a:rPr lang="es-ES" sz="1000" dirty="0"/>
              <a:t> a </a:t>
            </a:r>
            <a:r>
              <a:rPr lang="es-ES" sz="1000" dirty="0" err="1"/>
              <a:t>great</a:t>
            </a:r>
            <a:r>
              <a:rPr lang="es-ES" sz="1000" dirty="0"/>
              <a:t> </a:t>
            </a:r>
            <a:r>
              <a:rPr lang="es-ES" sz="1000" dirty="0" err="1"/>
              <a:t>teacher</a:t>
            </a:r>
            <a:endParaRPr lang="es-ES" sz="1000" dirty="0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420E015-35CC-4A54-89BE-05BDE6B15C8F}"/>
              </a:ext>
            </a:extLst>
          </p:cNvPr>
          <p:cNvSpPr/>
          <p:nvPr/>
        </p:nvSpPr>
        <p:spPr>
          <a:xfrm>
            <a:off x="554202" y="4653879"/>
            <a:ext cx="2457609" cy="237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/>
              <a:t>But</a:t>
            </a:r>
            <a:r>
              <a:rPr lang="es-ES" sz="1000" dirty="0"/>
              <a:t> he </a:t>
            </a:r>
            <a:r>
              <a:rPr lang="es-ES" sz="1000" dirty="0" err="1"/>
              <a:t>arrives</a:t>
            </a:r>
            <a:r>
              <a:rPr lang="es-ES" sz="1000" dirty="0"/>
              <a:t> </a:t>
            </a:r>
            <a:r>
              <a:rPr lang="es-ES" sz="1000" dirty="0" err="1"/>
              <a:t>allways</a:t>
            </a:r>
            <a:r>
              <a:rPr lang="es-ES" sz="1000" dirty="0"/>
              <a:t> late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E46F974-9D13-4C57-BA84-B4E582B213A7}"/>
              </a:ext>
            </a:extLst>
          </p:cNvPr>
          <p:cNvSpPr/>
          <p:nvPr/>
        </p:nvSpPr>
        <p:spPr>
          <a:xfrm>
            <a:off x="2052797" y="4326941"/>
            <a:ext cx="966038" cy="2379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 err="1"/>
              <a:t>that</a:t>
            </a:r>
            <a:r>
              <a:rPr lang="es-ES" sz="1000" dirty="0"/>
              <a:t> </a:t>
            </a:r>
            <a:r>
              <a:rPr lang="es-ES" sz="1000" dirty="0" err="1"/>
              <a:t>works</a:t>
            </a:r>
            <a:r>
              <a:rPr lang="es-ES" sz="1000" dirty="0"/>
              <a:t> a </a:t>
            </a:r>
            <a:r>
              <a:rPr lang="es-ES" sz="1000" dirty="0" err="1"/>
              <a:t>lot</a:t>
            </a:r>
            <a:endParaRPr lang="es-ES" sz="1000" dirty="0"/>
          </a:p>
        </p:txBody>
      </p:sp>
      <p:sp>
        <p:nvSpPr>
          <p:cNvPr id="47" name="Google Shape;329;p42">
            <a:extLst>
              <a:ext uri="{FF2B5EF4-FFF2-40B4-BE49-F238E27FC236}">
                <a16:creationId xmlns:a16="http://schemas.microsoft.com/office/drawing/2014/main" id="{A0A01254-70EE-4893-A676-857F765E9865}"/>
              </a:ext>
            </a:extLst>
          </p:cNvPr>
          <p:cNvSpPr txBox="1">
            <a:spLocks/>
          </p:cNvSpPr>
          <p:nvPr/>
        </p:nvSpPr>
        <p:spPr>
          <a:xfrm>
            <a:off x="3342732" y="1584287"/>
            <a:ext cx="2631002" cy="9462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200" dirty="0"/>
              <a:t>Subfield of Artificial Intelligence which studies how computers process and analyze large amounts of natural language data.</a:t>
            </a:r>
          </a:p>
          <a:p>
            <a:pPr marL="0" indent="0"/>
            <a:endParaRPr lang="en-US" sz="1200" dirty="0"/>
          </a:p>
        </p:txBody>
      </p:sp>
      <p:sp>
        <p:nvSpPr>
          <p:cNvPr id="49" name="Google Shape;380;p43">
            <a:extLst>
              <a:ext uri="{FF2B5EF4-FFF2-40B4-BE49-F238E27FC236}">
                <a16:creationId xmlns:a16="http://schemas.microsoft.com/office/drawing/2014/main" id="{BDF63764-641F-4525-888F-05F8A40A4693}"/>
              </a:ext>
            </a:extLst>
          </p:cNvPr>
          <p:cNvSpPr txBox="1">
            <a:spLocks/>
          </p:cNvSpPr>
          <p:nvPr/>
        </p:nvSpPr>
        <p:spPr>
          <a:xfrm>
            <a:off x="1704135" y="9092"/>
            <a:ext cx="5735730" cy="90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02 </a:t>
            </a:r>
            <a:br>
              <a:rPr lang="es-ES" dirty="0"/>
            </a:br>
            <a:r>
              <a:rPr lang="es-E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78668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987461" y="1696008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CLASSIFICATION</a:t>
            </a: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411070" y="2143237"/>
            <a:ext cx="3956214" cy="56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Process of categorizing text into different groups using a set of sample text labeled by a user and using an statistical model.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449654" y="1696008"/>
            <a:ext cx="2950183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RULE-BASED MATCHING</a:t>
            </a:r>
            <a:endParaRPr dirty="0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4776717" y="2123508"/>
            <a:ext cx="3959506" cy="76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Process of defining patterns based on the contents and grammar of the sentence to identify text that match with defined patterns.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It’s based in Part-of-speech and Dependency Parsing and it’s also called as Pattern Matching.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>
            <a:cxnSpLocks/>
          </p:cNvCxnSpPr>
          <p:nvPr/>
        </p:nvCxnSpPr>
        <p:spPr>
          <a:xfrm>
            <a:off x="4572000" y="2047164"/>
            <a:ext cx="0" cy="26340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0"/>
          <p:cNvSpPr/>
          <p:nvPr/>
        </p:nvSpPr>
        <p:spPr>
          <a:xfrm>
            <a:off x="1971777" y="943586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40"/>
          <p:cNvSpPr/>
          <p:nvPr/>
        </p:nvSpPr>
        <p:spPr>
          <a:xfrm>
            <a:off x="6602839" y="943586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2A71125-933A-487B-A9AC-41C669E8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" y="3949221"/>
            <a:ext cx="3956213" cy="1048918"/>
          </a:xfrm>
          <a:prstGeom prst="rect">
            <a:avLst/>
          </a:prstGeom>
        </p:spPr>
      </p:pic>
      <p:sp>
        <p:nvSpPr>
          <p:cNvPr id="56" name="Google Shape;275;p40">
            <a:extLst>
              <a:ext uri="{FF2B5EF4-FFF2-40B4-BE49-F238E27FC236}">
                <a16:creationId xmlns:a16="http://schemas.microsoft.com/office/drawing/2014/main" id="{00AA82C6-F7B5-4FFA-8526-5E315440E83D}"/>
              </a:ext>
            </a:extLst>
          </p:cNvPr>
          <p:cNvSpPr txBox="1">
            <a:spLocks/>
          </p:cNvSpPr>
          <p:nvPr/>
        </p:nvSpPr>
        <p:spPr>
          <a:xfrm>
            <a:off x="876532" y="2703472"/>
            <a:ext cx="2932631" cy="123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Estimation of weight values base on examples.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Comparation between estimation and labels.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Measure of gradient to valuate result.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Iterative re-estimation of weights.</a:t>
            </a:r>
          </a:p>
          <a:p>
            <a:pPr marL="0" indent="0"/>
            <a:endParaRPr lang="en-US" dirty="0">
              <a:solidFill>
                <a:schemeClr val="dk1"/>
              </a:solidFill>
            </a:endParaRPr>
          </a:p>
          <a:p>
            <a:pPr marL="0" indent="0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1" name="Google Shape;380;p43">
            <a:extLst>
              <a:ext uri="{FF2B5EF4-FFF2-40B4-BE49-F238E27FC236}">
                <a16:creationId xmlns:a16="http://schemas.microsoft.com/office/drawing/2014/main" id="{FB218A17-7139-4B54-B4F5-864D10CC4041}"/>
              </a:ext>
            </a:extLst>
          </p:cNvPr>
          <p:cNvSpPr txBox="1">
            <a:spLocks/>
          </p:cNvSpPr>
          <p:nvPr/>
        </p:nvSpPr>
        <p:spPr>
          <a:xfrm>
            <a:off x="1704135" y="9092"/>
            <a:ext cx="5735730" cy="90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02 </a:t>
            </a:r>
            <a:br>
              <a:rPr lang="es-ES" dirty="0"/>
            </a:br>
            <a:r>
              <a:rPr lang="es-ES" dirty="0"/>
              <a:t>NATURAL LANGUAGE PROCESSING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025C43A-E073-4AE2-8528-527D9508FD28}"/>
              </a:ext>
            </a:extLst>
          </p:cNvPr>
          <p:cNvGrpSpPr/>
          <p:nvPr/>
        </p:nvGrpSpPr>
        <p:grpSpPr>
          <a:xfrm>
            <a:off x="4720102" y="3259444"/>
            <a:ext cx="1387349" cy="638050"/>
            <a:chOff x="4832745" y="3484340"/>
            <a:chExt cx="1486200" cy="638050"/>
          </a:xfrm>
        </p:grpSpPr>
        <p:sp>
          <p:nvSpPr>
            <p:cNvPr id="33" name="Google Shape;204;p35">
              <a:extLst>
                <a:ext uri="{FF2B5EF4-FFF2-40B4-BE49-F238E27FC236}">
                  <a16:creationId xmlns:a16="http://schemas.microsoft.com/office/drawing/2014/main" id="{9D8CE00E-7DFE-477B-8BEC-0335D6FA7182}"/>
                </a:ext>
              </a:extLst>
            </p:cNvPr>
            <p:cNvSpPr/>
            <p:nvPr/>
          </p:nvSpPr>
          <p:spPr>
            <a:xfrm>
              <a:off x="4832745" y="3486809"/>
              <a:ext cx="1486200" cy="63558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34" name="Google Shape;213;p35">
              <a:extLst>
                <a:ext uri="{FF2B5EF4-FFF2-40B4-BE49-F238E27FC236}">
                  <a16:creationId xmlns:a16="http://schemas.microsoft.com/office/drawing/2014/main" id="{CBA142C1-32A7-465D-8194-F66B62DBA942}"/>
                </a:ext>
              </a:extLst>
            </p:cNvPr>
            <p:cNvSpPr txBox="1"/>
            <p:nvPr/>
          </p:nvSpPr>
          <p:spPr>
            <a:xfrm>
              <a:off x="4860495" y="3484340"/>
              <a:ext cx="1430700" cy="207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Regular expressions</a:t>
              </a:r>
              <a:endParaRPr sz="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35" name="Google Shape;214;p35">
              <a:extLst>
                <a:ext uri="{FF2B5EF4-FFF2-40B4-BE49-F238E27FC236}">
                  <a16:creationId xmlns:a16="http://schemas.microsoft.com/office/drawing/2014/main" id="{11D1928E-D92F-44E5-9B39-F71979D30F52}"/>
                </a:ext>
              </a:extLst>
            </p:cNvPr>
            <p:cNvSpPr txBox="1"/>
            <p:nvPr/>
          </p:nvSpPr>
          <p:spPr>
            <a:xfrm>
              <a:off x="4931595" y="3691497"/>
              <a:ext cx="1288500" cy="33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Lower case of word contains ‘profes’</a:t>
              </a:r>
              <a:endParaRPr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3587C88-96D2-4999-A8D8-A6AE120522AA}"/>
              </a:ext>
            </a:extLst>
          </p:cNvPr>
          <p:cNvGrpSpPr/>
          <p:nvPr/>
        </p:nvGrpSpPr>
        <p:grpSpPr>
          <a:xfrm>
            <a:off x="6202135" y="3253373"/>
            <a:ext cx="1387350" cy="638050"/>
            <a:chOff x="4832745" y="3484340"/>
            <a:chExt cx="1486200" cy="638050"/>
          </a:xfrm>
        </p:grpSpPr>
        <p:sp>
          <p:nvSpPr>
            <p:cNvPr id="52" name="Google Shape;204;p35">
              <a:extLst>
                <a:ext uri="{FF2B5EF4-FFF2-40B4-BE49-F238E27FC236}">
                  <a16:creationId xmlns:a16="http://schemas.microsoft.com/office/drawing/2014/main" id="{C43F7611-11FF-44E0-A709-513F4938EDA5}"/>
                </a:ext>
              </a:extLst>
            </p:cNvPr>
            <p:cNvSpPr/>
            <p:nvPr/>
          </p:nvSpPr>
          <p:spPr>
            <a:xfrm>
              <a:off x="4832745" y="3486809"/>
              <a:ext cx="1486200" cy="63558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3" name="Google Shape;213;p35">
              <a:extLst>
                <a:ext uri="{FF2B5EF4-FFF2-40B4-BE49-F238E27FC236}">
                  <a16:creationId xmlns:a16="http://schemas.microsoft.com/office/drawing/2014/main" id="{27BA9EFD-2989-4F01-A638-190B4DA27A33}"/>
                </a:ext>
              </a:extLst>
            </p:cNvPr>
            <p:cNvSpPr txBox="1"/>
            <p:nvPr/>
          </p:nvSpPr>
          <p:spPr>
            <a:xfrm>
              <a:off x="4860495" y="3484340"/>
              <a:ext cx="1430700" cy="207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Use of lemmas</a:t>
              </a:r>
              <a:endParaRPr sz="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4" name="Google Shape;214;p35">
              <a:extLst>
                <a:ext uri="{FF2B5EF4-FFF2-40B4-BE49-F238E27FC236}">
                  <a16:creationId xmlns:a16="http://schemas.microsoft.com/office/drawing/2014/main" id="{FD5EBCF4-114F-40B5-A916-65EF764846B1}"/>
                </a:ext>
              </a:extLst>
            </p:cNvPr>
            <p:cNvSpPr txBox="1"/>
            <p:nvPr/>
          </p:nvSpPr>
          <p:spPr>
            <a:xfrm>
              <a:off x="4931595" y="3691497"/>
              <a:ext cx="1288500" cy="33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Lemma of word is ‘teach’</a:t>
              </a:r>
              <a:endParaRPr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AF0DDB1-8391-4FF0-804A-FD50B24B87D2}"/>
              </a:ext>
            </a:extLst>
          </p:cNvPr>
          <p:cNvGrpSpPr/>
          <p:nvPr/>
        </p:nvGrpSpPr>
        <p:grpSpPr>
          <a:xfrm>
            <a:off x="4720104" y="4020842"/>
            <a:ext cx="1387347" cy="638050"/>
            <a:chOff x="4832745" y="3484340"/>
            <a:chExt cx="1486200" cy="638050"/>
          </a:xfrm>
        </p:grpSpPr>
        <p:sp>
          <p:nvSpPr>
            <p:cNvPr id="57" name="Google Shape;204;p35">
              <a:extLst>
                <a:ext uri="{FF2B5EF4-FFF2-40B4-BE49-F238E27FC236}">
                  <a16:creationId xmlns:a16="http://schemas.microsoft.com/office/drawing/2014/main" id="{A067E2DC-C745-432B-9DA9-5B2717D4DD78}"/>
                </a:ext>
              </a:extLst>
            </p:cNvPr>
            <p:cNvSpPr/>
            <p:nvPr/>
          </p:nvSpPr>
          <p:spPr>
            <a:xfrm>
              <a:off x="4832745" y="3486809"/>
              <a:ext cx="1486200" cy="63558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58" name="Google Shape;213;p35">
              <a:extLst>
                <a:ext uri="{FF2B5EF4-FFF2-40B4-BE49-F238E27FC236}">
                  <a16:creationId xmlns:a16="http://schemas.microsoft.com/office/drawing/2014/main" id="{798CA0EE-9490-4500-9DCC-92BF6DA67466}"/>
                </a:ext>
              </a:extLst>
            </p:cNvPr>
            <p:cNvSpPr txBox="1"/>
            <p:nvPr/>
          </p:nvSpPr>
          <p:spPr>
            <a:xfrm>
              <a:off x="4860495" y="3484340"/>
              <a:ext cx="1430700" cy="207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Words position</a:t>
              </a:r>
              <a:endParaRPr sz="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59" name="Google Shape;214;p35">
              <a:extLst>
                <a:ext uri="{FF2B5EF4-FFF2-40B4-BE49-F238E27FC236}">
                  <a16:creationId xmlns:a16="http://schemas.microsoft.com/office/drawing/2014/main" id="{A4502133-900F-4B27-A900-FA09D18B29FD}"/>
                </a:ext>
              </a:extLst>
            </p:cNvPr>
            <p:cNvSpPr txBox="1"/>
            <p:nvPr/>
          </p:nvSpPr>
          <p:spPr>
            <a:xfrm>
              <a:off x="4931595" y="3691497"/>
              <a:ext cx="1288500" cy="33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Sentence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starts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with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word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of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pattern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‘A’</a:t>
              </a:r>
              <a:endParaRPr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8C45CB0F-B0DA-40C2-9D49-D3AF5DCCBFD4}"/>
              </a:ext>
            </a:extLst>
          </p:cNvPr>
          <p:cNvGrpSpPr/>
          <p:nvPr/>
        </p:nvGrpSpPr>
        <p:grpSpPr>
          <a:xfrm>
            <a:off x="6202136" y="4022076"/>
            <a:ext cx="1387349" cy="638050"/>
            <a:chOff x="4832745" y="3484340"/>
            <a:chExt cx="1486200" cy="638050"/>
          </a:xfrm>
        </p:grpSpPr>
        <p:sp>
          <p:nvSpPr>
            <p:cNvPr id="61" name="Google Shape;204;p35">
              <a:extLst>
                <a:ext uri="{FF2B5EF4-FFF2-40B4-BE49-F238E27FC236}">
                  <a16:creationId xmlns:a16="http://schemas.microsoft.com/office/drawing/2014/main" id="{FCC3077B-0979-4D7C-AEDE-536F24178B53}"/>
                </a:ext>
              </a:extLst>
            </p:cNvPr>
            <p:cNvSpPr/>
            <p:nvPr/>
          </p:nvSpPr>
          <p:spPr>
            <a:xfrm>
              <a:off x="4832745" y="3486809"/>
              <a:ext cx="1486200" cy="63558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62" name="Google Shape;213;p35">
              <a:extLst>
                <a:ext uri="{FF2B5EF4-FFF2-40B4-BE49-F238E27FC236}">
                  <a16:creationId xmlns:a16="http://schemas.microsoft.com/office/drawing/2014/main" id="{0D28E9C8-B029-43DC-95DC-1E330AF5E80A}"/>
                </a:ext>
              </a:extLst>
            </p:cNvPr>
            <p:cNvSpPr txBox="1"/>
            <p:nvPr/>
          </p:nvSpPr>
          <p:spPr>
            <a:xfrm>
              <a:off x="4860495" y="3484340"/>
              <a:ext cx="1430700" cy="207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Use of grammar</a:t>
              </a:r>
              <a:endParaRPr sz="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63" name="Google Shape;214;p35">
              <a:extLst>
                <a:ext uri="{FF2B5EF4-FFF2-40B4-BE49-F238E27FC236}">
                  <a16:creationId xmlns:a16="http://schemas.microsoft.com/office/drawing/2014/main" id="{77C76B87-95CD-4FEA-A961-5401A5392CE7}"/>
                </a:ext>
              </a:extLst>
            </p:cNvPr>
            <p:cNvSpPr txBox="1"/>
            <p:nvPr/>
          </p:nvSpPr>
          <p:spPr>
            <a:xfrm>
              <a:off x="4931595" y="3691497"/>
              <a:ext cx="1288500" cy="337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The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first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word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it’s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a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noun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followed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by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an</a:t>
              </a:r>
              <a:r>
                <a:rPr lang="es-ES" sz="900" dirty="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r>
                <a:rPr lang="es-ES" sz="900" dirty="0" err="1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adjective</a:t>
              </a:r>
              <a:endParaRPr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65" name="Google Shape;204;p35">
            <a:extLst>
              <a:ext uri="{FF2B5EF4-FFF2-40B4-BE49-F238E27FC236}">
                <a16:creationId xmlns:a16="http://schemas.microsoft.com/office/drawing/2014/main" id="{6831D999-4FCF-4964-B56C-BAF53FEE8D4C}"/>
              </a:ext>
            </a:extLst>
          </p:cNvPr>
          <p:cNvSpPr/>
          <p:nvPr/>
        </p:nvSpPr>
        <p:spPr>
          <a:xfrm>
            <a:off x="7681760" y="3573632"/>
            <a:ext cx="1387349" cy="86451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6" name="Google Shape;213;p35">
            <a:extLst>
              <a:ext uri="{FF2B5EF4-FFF2-40B4-BE49-F238E27FC236}">
                <a16:creationId xmlns:a16="http://schemas.microsoft.com/office/drawing/2014/main" id="{827D0A90-60A7-4F8E-8D1B-5886EAA2D767}"/>
              </a:ext>
            </a:extLst>
          </p:cNvPr>
          <p:cNvSpPr txBox="1"/>
          <p:nvPr/>
        </p:nvSpPr>
        <p:spPr>
          <a:xfrm>
            <a:off x="7729283" y="3573632"/>
            <a:ext cx="1335540" cy="20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Use of dependencies</a:t>
            </a:r>
            <a:endParaRPr sz="9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7" name="Google Shape;214;p35">
            <a:extLst>
              <a:ext uri="{FF2B5EF4-FFF2-40B4-BE49-F238E27FC236}">
                <a16:creationId xmlns:a16="http://schemas.microsoft.com/office/drawing/2014/main" id="{8FFFF0CF-92B5-4B6F-9671-859204158694}"/>
              </a:ext>
            </a:extLst>
          </p:cNvPr>
          <p:cNvSpPr txBox="1"/>
          <p:nvPr/>
        </p:nvSpPr>
        <p:spPr>
          <a:xfrm>
            <a:off x="7795654" y="3780788"/>
            <a:ext cx="1202799" cy="55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Subject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sentence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‘profe’ and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verb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‘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teach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’ and 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object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‘</a:t>
            </a:r>
            <a:r>
              <a:rPr lang="es-ES" sz="900" dirty="0" err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student</a:t>
            </a:r>
            <a:r>
              <a:rPr lang="es-ES" sz="900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’</a:t>
            </a:r>
            <a:endParaRPr sz="9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" name="Google Shape;6289;p67">
            <a:extLst>
              <a:ext uri="{FF2B5EF4-FFF2-40B4-BE49-F238E27FC236}">
                <a16:creationId xmlns:a16="http://schemas.microsoft.com/office/drawing/2014/main" id="{C40E9ED4-41B9-4CA7-9433-9C1C423446D7}"/>
              </a:ext>
            </a:extLst>
          </p:cNvPr>
          <p:cNvSpPr/>
          <p:nvPr/>
        </p:nvSpPr>
        <p:spPr>
          <a:xfrm>
            <a:off x="2120018" y="1071422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432;p67">
            <a:extLst>
              <a:ext uri="{FF2B5EF4-FFF2-40B4-BE49-F238E27FC236}">
                <a16:creationId xmlns:a16="http://schemas.microsoft.com/office/drawing/2014/main" id="{9CBF3274-7459-4210-B6C3-89C36A68F360}"/>
              </a:ext>
            </a:extLst>
          </p:cNvPr>
          <p:cNvGrpSpPr/>
          <p:nvPr/>
        </p:nvGrpSpPr>
        <p:grpSpPr>
          <a:xfrm>
            <a:off x="6746913" y="1085462"/>
            <a:ext cx="355664" cy="349133"/>
            <a:chOff x="5716825" y="3235950"/>
            <a:chExt cx="300900" cy="295375"/>
          </a:xfrm>
          <a:solidFill>
            <a:srgbClr val="FFFFFF"/>
          </a:solidFill>
        </p:grpSpPr>
        <p:sp>
          <p:nvSpPr>
            <p:cNvPr id="70" name="Google Shape;6433;p67">
              <a:extLst>
                <a:ext uri="{FF2B5EF4-FFF2-40B4-BE49-F238E27FC236}">
                  <a16:creationId xmlns:a16="http://schemas.microsoft.com/office/drawing/2014/main" id="{3AAFDB11-3819-4BF2-8480-C1F73BA5BE36}"/>
                </a:ext>
              </a:extLst>
            </p:cNvPr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434;p67">
              <a:extLst>
                <a:ext uri="{FF2B5EF4-FFF2-40B4-BE49-F238E27FC236}">
                  <a16:creationId xmlns:a16="http://schemas.microsoft.com/office/drawing/2014/main" id="{1BB6D64F-8E5C-4DDC-8D6C-2EEBD77A0E83}"/>
                </a:ext>
              </a:extLst>
            </p:cNvPr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435;p67">
              <a:extLst>
                <a:ext uri="{FF2B5EF4-FFF2-40B4-BE49-F238E27FC236}">
                  <a16:creationId xmlns:a16="http://schemas.microsoft.com/office/drawing/2014/main" id="{69AC626A-C5D6-4BF5-BEDD-D7252BE81700}"/>
                </a:ext>
              </a:extLst>
            </p:cNvPr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436;p67">
              <a:extLst>
                <a:ext uri="{FF2B5EF4-FFF2-40B4-BE49-F238E27FC236}">
                  <a16:creationId xmlns:a16="http://schemas.microsoft.com/office/drawing/2014/main" id="{8B970F44-0899-46C1-8735-82C0043D23C7}"/>
                </a:ext>
              </a:extLst>
            </p:cNvPr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158299" y="1862178"/>
            <a:ext cx="1579339" cy="48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recognition</a:t>
            </a:r>
            <a:endParaRPr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1737638" y="1862178"/>
            <a:ext cx="1579339" cy="489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 sense disambiguation</a:t>
            </a:r>
            <a:endParaRPr dirty="0"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 idx="5"/>
          </p:nvPr>
        </p:nvSpPr>
        <p:spPr>
          <a:xfrm>
            <a:off x="5097477" y="1861884"/>
            <a:ext cx="1579339" cy="4943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</a:t>
            </a:r>
            <a:endParaRPr dirty="0"/>
          </a:p>
        </p:txBody>
      </p:sp>
      <p:cxnSp>
        <p:nvCxnSpPr>
          <p:cNvPr id="338" name="Google Shape;338;p42"/>
          <p:cNvCxnSpPr>
            <a:cxnSpLocks/>
          </p:cNvCxnSpPr>
          <p:nvPr/>
        </p:nvCxnSpPr>
        <p:spPr>
          <a:xfrm flipH="1" flipV="1">
            <a:off x="0" y="1833182"/>
            <a:ext cx="6617784" cy="90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>
            <a:cxnSpLocks/>
          </p:cNvCxnSpPr>
          <p:nvPr/>
        </p:nvCxnSpPr>
        <p:spPr>
          <a:xfrm flipH="1">
            <a:off x="0" y="3530798"/>
            <a:ext cx="91800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42"/>
          <p:cNvGrpSpPr/>
          <p:nvPr/>
        </p:nvGrpSpPr>
        <p:grpSpPr>
          <a:xfrm>
            <a:off x="2387961" y="1438419"/>
            <a:ext cx="278692" cy="331130"/>
            <a:chOff x="-48233050" y="3569725"/>
            <a:chExt cx="252050" cy="299475"/>
          </a:xfrm>
        </p:grpSpPr>
        <p:sp>
          <p:nvSpPr>
            <p:cNvPr id="341" name="Google Shape;341;p42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6;p42">
            <a:extLst>
              <a:ext uri="{FF2B5EF4-FFF2-40B4-BE49-F238E27FC236}">
                <a16:creationId xmlns:a16="http://schemas.microsoft.com/office/drawing/2014/main" id="{7470DBD2-75A0-487F-A148-5203319303EE}"/>
              </a:ext>
            </a:extLst>
          </p:cNvPr>
          <p:cNvSpPr txBox="1">
            <a:spLocks/>
          </p:cNvSpPr>
          <p:nvPr/>
        </p:nvSpPr>
        <p:spPr>
          <a:xfrm>
            <a:off x="3316977" y="1861884"/>
            <a:ext cx="1780500" cy="48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Natural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generation</a:t>
            </a:r>
            <a:endParaRPr lang="es-ES" dirty="0"/>
          </a:p>
        </p:txBody>
      </p:sp>
      <p:grpSp>
        <p:nvGrpSpPr>
          <p:cNvPr id="72" name="Google Shape;5279;p65">
            <a:extLst>
              <a:ext uri="{FF2B5EF4-FFF2-40B4-BE49-F238E27FC236}">
                <a16:creationId xmlns:a16="http://schemas.microsoft.com/office/drawing/2014/main" id="{BC8ABC89-63E1-450B-A0B2-E0A47CA58D4B}"/>
              </a:ext>
            </a:extLst>
          </p:cNvPr>
          <p:cNvGrpSpPr/>
          <p:nvPr/>
        </p:nvGrpSpPr>
        <p:grpSpPr>
          <a:xfrm>
            <a:off x="3954197" y="1446312"/>
            <a:ext cx="351874" cy="331130"/>
            <a:chOff x="2678350" y="1464650"/>
            <a:chExt cx="499750" cy="422700"/>
          </a:xfrm>
          <a:solidFill>
            <a:srgbClr val="B4EBF0"/>
          </a:solidFill>
        </p:grpSpPr>
        <p:sp>
          <p:nvSpPr>
            <p:cNvPr id="73" name="Google Shape;5280;p65">
              <a:extLst>
                <a:ext uri="{FF2B5EF4-FFF2-40B4-BE49-F238E27FC236}">
                  <a16:creationId xmlns:a16="http://schemas.microsoft.com/office/drawing/2014/main" id="{25189AC4-C52A-4043-8E40-18017103998C}"/>
                </a:ext>
              </a:extLst>
            </p:cNvPr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" name="Google Shape;5281;p65">
              <a:extLst>
                <a:ext uri="{FF2B5EF4-FFF2-40B4-BE49-F238E27FC236}">
                  <a16:creationId xmlns:a16="http://schemas.microsoft.com/office/drawing/2014/main" id="{F1AA73AA-EDD1-42F1-8179-2AD45C971B9A}"/>
                </a:ext>
              </a:extLst>
            </p:cNvPr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5282;p65">
              <a:extLst>
                <a:ext uri="{FF2B5EF4-FFF2-40B4-BE49-F238E27FC236}">
                  <a16:creationId xmlns:a16="http://schemas.microsoft.com/office/drawing/2014/main" id="{F1D3FCD2-0E3C-419B-B6C9-3E5CEC849339}"/>
                </a:ext>
              </a:extLst>
            </p:cNvPr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" name="Google Shape;5485;p65">
            <a:extLst>
              <a:ext uri="{FF2B5EF4-FFF2-40B4-BE49-F238E27FC236}">
                <a16:creationId xmlns:a16="http://schemas.microsoft.com/office/drawing/2014/main" id="{E56931D2-6400-4F1B-9CF0-95FD57628695}"/>
              </a:ext>
            </a:extLst>
          </p:cNvPr>
          <p:cNvGrpSpPr/>
          <p:nvPr/>
        </p:nvGrpSpPr>
        <p:grpSpPr>
          <a:xfrm>
            <a:off x="5717519" y="1438112"/>
            <a:ext cx="339253" cy="339253"/>
            <a:chOff x="5651375" y="3806450"/>
            <a:chExt cx="481825" cy="481825"/>
          </a:xfrm>
          <a:solidFill>
            <a:srgbClr val="B4EBF0"/>
          </a:solidFill>
        </p:grpSpPr>
        <p:sp>
          <p:nvSpPr>
            <p:cNvPr id="81" name="Google Shape;5486;p65">
              <a:extLst>
                <a:ext uri="{FF2B5EF4-FFF2-40B4-BE49-F238E27FC236}">
                  <a16:creationId xmlns:a16="http://schemas.microsoft.com/office/drawing/2014/main" id="{7EC42E77-1C89-4392-8C4F-78C9492A3457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" name="Google Shape;5487;p65">
              <a:extLst>
                <a:ext uri="{FF2B5EF4-FFF2-40B4-BE49-F238E27FC236}">
                  <a16:creationId xmlns:a16="http://schemas.microsoft.com/office/drawing/2014/main" id="{D3E565E7-7BFB-415E-8A73-9720E2769672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" name="Google Shape;5488;p65">
              <a:extLst>
                <a:ext uri="{FF2B5EF4-FFF2-40B4-BE49-F238E27FC236}">
                  <a16:creationId xmlns:a16="http://schemas.microsoft.com/office/drawing/2014/main" id="{3A26627A-DF27-4F97-997D-EDDF2032F4A0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5489;p65">
              <a:extLst>
                <a:ext uri="{FF2B5EF4-FFF2-40B4-BE49-F238E27FC236}">
                  <a16:creationId xmlns:a16="http://schemas.microsoft.com/office/drawing/2014/main" id="{F2E4B59F-7E48-4F3D-B1A3-056FAC3FBF5D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" name="Google Shape;6157;p67">
            <a:extLst>
              <a:ext uri="{FF2B5EF4-FFF2-40B4-BE49-F238E27FC236}">
                <a16:creationId xmlns:a16="http://schemas.microsoft.com/office/drawing/2014/main" id="{61310166-AF74-4F6B-A4BC-482105F29D06}"/>
              </a:ext>
            </a:extLst>
          </p:cNvPr>
          <p:cNvGrpSpPr/>
          <p:nvPr/>
        </p:nvGrpSpPr>
        <p:grpSpPr>
          <a:xfrm>
            <a:off x="800543" y="1432917"/>
            <a:ext cx="351940" cy="348188"/>
            <a:chOff x="581525" y="3254850"/>
            <a:chExt cx="297750" cy="294575"/>
          </a:xfrm>
          <a:solidFill>
            <a:srgbClr val="B4EBF0"/>
          </a:solidFill>
        </p:grpSpPr>
        <p:sp>
          <p:nvSpPr>
            <p:cNvPr id="86" name="Google Shape;6158;p67">
              <a:extLst>
                <a:ext uri="{FF2B5EF4-FFF2-40B4-BE49-F238E27FC236}">
                  <a16:creationId xmlns:a16="http://schemas.microsoft.com/office/drawing/2014/main" id="{42A3B207-3F08-451D-957C-FB1FABD41BCF}"/>
                </a:ext>
              </a:extLst>
            </p:cNvPr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159;p67">
              <a:extLst>
                <a:ext uri="{FF2B5EF4-FFF2-40B4-BE49-F238E27FC236}">
                  <a16:creationId xmlns:a16="http://schemas.microsoft.com/office/drawing/2014/main" id="{46425381-FC9C-4AB4-BA39-C11742EB2EA9}"/>
                </a:ext>
              </a:extLst>
            </p:cNvPr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160;p67">
              <a:extLst>
                <a:ext uri="{FF2B5EF4-FFF2-40B4-BE49-F238E27FC236}">
                  <a16:creationId xmlns:a16="http://schemas.microsoft.com/office/drawing/2014/main" id="{E66051FA-5310-49E5-8D24-5153D4628235}"/>
                </a:ext>
              </a:extLst>
            </p:cNvPr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326;p42">
            <a:extLst>
              <a:ext uri="{FF2B5EF4-FFF2-40B4-BE49-F238E27FC236}">
                <a16:creationId xmlns:a16="http://schemas.microsoft.com/office/drawing/2014/main" id="{8E105A5C-ADA2-4DDD-B7E0-B8DB776E8B98}"/>
              </a:ext>
            </a:extLst>
          </p:cNvPr>
          <p:cNvSpPr txBox="1">
            <a:spLocks/>
          </p:cNvSpPr>
          <p:nvPr/>
        </p:nvSpPr>
        <p:spPr>
          <a:xfrm>
            <a:off x="328715" y="998352"/>
            <a:ext cx="1384514" cy="32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s-ES" dirty="0"/>
              <a:t>Use cases:</a:t>
            </a:r>
          </a:p>
        </p:txBody>
      </p:sp>
      <p:sp>
        <p:nvSpPr>
          <p:cNvPr id="143" name="Google Shape;326;p42">
            <a:extLst>
              <a:ext uri="{FF2B5EF4-FFF2-40B4-BE49-F238E27FC236}">
                <a16:creationId xmlns:a16="http://schemas.microsoft.com/office/drawing/2014/main" id="{D3D059CE-97EE-47D5-9B47-01265533B6B7}"/>
              </a:ext>
            </a:extLst>
          </p:cNvPr>
          <p:cNvSpPr txBox="1">
            <a:spLocks/>
          </p:cNvSpPr>
          <p:nvPr/>
        </p:nvSpPr>
        <p:spPr>
          <a:xfrm>
            <a:off x="328715" y="2600135"/>
            <a:ext cx="1714830" cy="32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s-ES" dirty="0"/>
              <a:t>Tools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libraries</a:t>
            </a:r>
            <a:r>
              <a:rPr lang="es-ES" dirty="0"/>
              <a:t>:</a:t>
            </a:r>
          </a:p>
        </p:txBody>
      </p:sp>
      <p:sp>
        <p:nvSpPr>
          <p:cNvPr id="68" name="Google Shape;326;p42">
            <a:extLst>
              <a:ext uri="{FF2B5EF4-FFF2-40B4-BE49-F238E27FC236}">
                <a16:creationId xmlns:a16="http://schemas.microsoft.com/office/drawing/2014/main" id="{DA89E007-57EB-48D3-8FA4-4FA46885F430}"/>
              </a:ext>
            </a:extLst>
          </p:cNvPr>
          <p:cNvSpPr txBox="1">
            <a:spLocks/>
          </p:cNvSpPr>
          <p:nvPr/>
        </p:nvSpPr>
        <p:spPr>
          <a:xfrm>
            <a:off x="197097" y="3588823"/>
            <a:ext cx="1579339" cy="4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/>
              <a:t>Natural </a:t>
            </a:r>
            <a:r>
              <a:rPr lang="es-ES" sz="1200" dirty="0" err="1"/>
              <a:t>Language</a:t>
            </a:r>
            <a:r>
              <a:rPr lang="es-ES" sz="1200" dirty="0"/>
              <a:t> </a:t>
            </a:r>
            <a:r>
              <a:rPr lang="es-ES" sz="1200" dirty="0" err="1"/>
              <a:t>Toolkit</a:t>
            </a:r>
            <a:r>
              <a:rPr lang="es-ES" sz="1200" dirty="0"/>
              <a:t> (NLTK)</a:t>
            </a:r>
          </a:p>
        </p:txBody>
      </p:sp>
      <p:sp>
        <p:nvSpPr>
          <p:cNvPr id="71" name="Google Shape;326;p42">
            <a:extLst>
              <a:ext uri="{FF2B5EF4-FFF2-40B4-BE49-F238E27FC236}">
                <a16:creationId xmlns:a16="http://schemas.microsoft.com/office/drawing/2014/main" id="{36FC8416-A81E-4DEB-B54E-D9050AE81C7A}"/>
              </a:ext>
            </a:extLst>
          </p:cNvPr>
          <p:cNvSpPr txBox="1">
            <a:spLocks/>
          </p:cNvSpPr>
          <p:nvPr/>
        </p:nvSpPr>
        <p:spPr>
          <a:xfrm>
            <a:off x="1778575" y="3588823"/>
            <a:ext cx="1579339" cy="4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 err="1"/>
              <a:t>TextBlob</a:t>
            </a:r>
            <a:endParaRPr lang="es-ES" sz="12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805DFA-D0B6-49F6-A9A4-A8BBDFD0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2" y="2929632"/>
            <a:ext cx="572899" cy="54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404C16-DE61-440E-AD59-532A9A8F0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594" y="2888215"/>
            <a:ext cx="628676" cy="612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4E08C7-71AD-4069-80E6-32A11DA18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449" y="2924215"/>
            <a:ext cx="659397" cy="540000"/>
          </a:xfrm>
          <a:prstGeom prst="rect">
            <a:avLst/>
          </a:prstGeom>
        </p:spPr>
      </p:pic>
      <p:sp>
        <p:nvSpPr>
          <p:cNvPr id="78" name="Google Shape;326;p42">
            <a:extLst>
              <a:ext uri="{FF2B5EF4-FFF2-40B4-BE49-F238E27FC236}">
                <a16:creationId xmlns:a16="http://schemas.microsoft.com/office/drawing/2014/main" id="{FAF4B884-18E4-4ABF-8AD8-FC82E0ADB629}"/>
              </a:ext>
            </a:extLst>
          </p:cNvPr>
          <p:cNvSpPr txBox="1">
            <a:spLocks/>
          </p:cNvSpPr>
          <p:nvPr/>
        </p:nvSpPr>
        <p:spPr>
          <a:xfrm>
            <a:off x="3403710" y="3588823"/>
            <a:ext cx="1579339" cy="4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/>
              <a:t>Stanford Core NLP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6C0A543-A448-43CA-9234-3FA0D5042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137" y="2924215"/>
            <a:ext cx="540000" cy="540000"/>
          </a:xfrm>
          <a:prstGeom prst="rect">
            <a:avLst/>
          </a:prstGeom>
        </p:spPr>
      </p:pic>
      <p:sp>
        <p:nvSpPr>
          <p:cNvPr id="89" name="Google Shape;326;p42">
            <a:extLst>
              <a:ext uri="{FF2B5EF4-FFF2-40B4-BE49-F238E27FC236}">
                <a16:creationId xmlns:a16="http://schemas.microsoft.com/office/drawing/2014/main" id="{5E3826E9-63B8-4C3C-99F2-981D9B08C248}"/>
              </a:ext>
            </a:extLst>
          </p:cNvPr>
          <p:cNvSpPr txBox="1">
            <a:spLocks/>
          </p:cNvSpPr>
          <p:nvPr/>
        </p:nvSpPr>
        <p:spPr>
          <a:xfrm>
            <a:off x="5166328" y="3588823"/>
            <a:ext cx="1579339" cy="4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/>
              <a:t>Allen NLP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70262B7-3FEC-422B-A5F7-AA24CF14A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4477" y="3032882"/>
            <a:ext cx="900000" cy="321750"/>
          </a:xfrm>
          <a:prstGeom prst="rect">
            <a:avLst/>
          </a:prstGeom>
        </p:spPr>
      </p:pic>
      <p:sp>
        <p:nvSpPr>
          <p:cNvPr id="90" name="Google Shape;326;p42">
            <a:extLst>
              <a:ext uri="{FF2B5EF4-FFF2-40B4-BE49-F238E27FC236}">
                <a16:creationId xmlns:a16="http://schemas.microsoft.com/office/drawing/2014/main" id="{4A922972-649C-482F-B7A7-62AAB8BB227A}"/>
              </a:ext>
            </a:extLst>
          </p:cNvPr>
          <p:cNvSpPr txBox="1">
            <a:spLocks/>
          </p:cNvSpPr>
          <p:nvPr/>
        </p:nvSpPr>
        <p:spPr>
          <a:xfrm>
            <a:off x="6754808" y="3588823"/>
            <a:ext cx="1579339" cy="48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sz="1200" dirty="0" err="1"/>
              <a:t>spaCy</a:t>
            </a:r>
            <a:r>
              <a:rPr lang="es-ES" sz="1200" dirty="0"/>
              <a:t> - Industrial-</a:t>
            </a:r>
            <a:r>
              <a:rPr lang="es-ES" sz="1200" dirty="0" err="1"/>
              <a:t>Strength</a:t>
            </a:r>
            <a:r>
              <a:rPr lang="es-ES" sz="1200" dirty="0"/>
              <a:t> NLP</a:t>
            </a:r>
          </a:p>
        </p:txBody>
      </p:sp>
      <p:sp>
        <p:nvSpPr>
          <p:cNvPr id="91" name="Google Shape;380;p43">
            <a:extLst>
              <a:ext uri="{FF2B5EF4-FFF2-40B4-BE49-F238E27FC236}">
                <a16:creationId xmlns:a16="http://schemas.microsoft.com/office/drawing/2014/main" id="{2A6A0725-CE45-4198-A4AC-D45FBC60A806}"/>
              </a:ext>
            </a:extLst>
          </p:cNvPr>
          <p:cNvSpPr txBox="1">
            <a:spLocks/>
          </p:cNvSpPr>
          <p:nvPr/>
        </p:nvSpPr>
        <p:spPr>
          <a:xfrm>
            <a:off x="1704135" y="9092"/>
            <a:ext cx="5735730" cy="90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02 </a:t>
            </a:r>
            <a:br>
              <a:rPr lang="es-ES" dirty="0"/>
            </a:br>
            <a:r>
              <a:rPr lang="es-E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2767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/>
          <p:nvPr/>
        </p:nvSpPr>
        <p:spPr>
          <a:xfrm>
            <a:off x="991547" y="3177436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0" name="Google Shape;450;p49"/>
          <p:cNvCxnSpPr>
            <a:cxnSpLocks/>
          </p:cNvCxnSpPr>
          <p:nvPr/>
        </p:nvCxnSpPr>
        <p:spPr>
          <a:xfrm>
            <a:off x="692984" y="3587597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9"/>
          <p:cNvCxnSpPr/>
          <p:nvPr/>
        </p:nvCxnSpPr>
        <p:spPr>
          <a:xfrm rot="10800000">
            <a:off x="692984" y="2829650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49"/>
          <p:cNvSpPr/>
          <p:nvPr/>
        </p:nvSpPr>
        <p:spPr>
          <a:xfrm rot="10800000" flipH="1">
            <a:off x="1640015" y="2036163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3542705" y="3177436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9"/>
          <p:cNvSpPr/>
          <p:nvPr/>
        </p:nvSpPr>
        <p:spPr>
          <a:xfrm rot="10800000" flipH="1">
            <a:off x="4187437" y="2036163"/>
            <a:ext cx="782400" cy="792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9"/>
          <p:cNvSpPr/>
          <p:nvPr/>
        </p:nvSpPr>
        <p:spPr>
          <a:xfrm>
            <a:off x="6093863" y="3177436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9"/>
          <p:cNvSpPr txBox="1"/>
          <p:nvPr/>
        </p:nvSpPr>
        <p:spPr>
          <a:xfrm>
            <a:off x="979675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AUG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5" name="Google Shape;465;p49"/>
          <p:cNvSpPr txBox="1"/>
          <p:nvPr/>
        </p:nvSpPr>
        <p:spPr>
          <a:xfrm>
            <a:off x="1623060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SEP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4179402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3538051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DEC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6096427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APR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5235423" y="1216846"/>
            <a:ext cx="1233000" cy="7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6 and 7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Adv. 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</a:t>
            </a: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 interface</a:t>
            </a:r>
            <a:b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Import surveys and comments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139701" y="1218675"/>
            <a:ext cx="1290865" cy="74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Project </a:t>
            </a:r>
            <a:r>
              <a:rPr lang="es-ES" sz="10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starts</a:t>
            </a:r>
            <a:endParaRPr lang="es-ES"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collection</a:t>
            </a:r>
            <a:b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Working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methodology</a:t>
            </a:r>
            <a:b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Spacy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explor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" name="Google Shape;453;p49">
            <a:extLst>
              <a:ext uri="{FF2B5EF4-FFF2-40B4-BE49-F238E27FC236}">
                <a16:creationId xmlns:a16="http://schemas.microsoft.com/office/drawing/2014/main" id="{E9BB06B0-B234-499B-8C71-BFE714B74767}"/>
              </a:ext>
            </a:extLst>
          </p:cNvPr>
          <p:cNvSpPr/>
          <p:nvPr/>
        </p:nvSpPr>
        <p:spPr>
          <a:xfrm rot="10800000" flipH="1">
            <a:off x="366304" y="2036163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1;p49">
            <a:extLst>
              <a:ext uri="{FF2B5EF4-FFF2-40B4-BE49-F238E27FC236}">
                <a16:creationId xmlns:a16="http://schemas.microsoft.com/office/drawing/2014/main" id="{F60B5942-4D69-4BBC-B71E-A45B3427EC98}"/>
              </a:ext>
            </a:extLst>
          </p:cNvPr>
          <p:cNvSpPr txBox="1"/>
          <p:nvPr/>
        </p:nvSpPr>
        <p:spPr>
          <a:xfrm>
            <a:off x="344889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JUL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" name="Google Shape;449;p49">
            <a:extLst>
              <a:ext uri="{FF2B5EF4-FFF2-40B4-BE49-F238E27FC236}">
                <a16:creationId xmlns:a16="http://schemas.microsoft.com/office/drawing/2014/main" id="{D9B59AEF-2263-460A-97AA-AE3F9D1C28BA}"/>
              </a:ext>
            </a:extLst>
          </p:cNvPr>
          <p:cNvSpPr/>
          <p:nvPr/>
        </p:nvSpPr>
        <p:spPr>
          <a:xfrm>
            <a:off x="2267126" y="3177436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49;p49">
            <a:extLst>
              <a:ext uri="{FF2B5EF4-FFF2-40B4-BE49-F238E27FC236}">
                <a16:creationId xmlns:a16="http://schemas.microsoft.com/office/drawing/2014/main" id="{51C2CDF5-22D5-4EBD-939B-79896CE0B023}"/>
              </a:ext>
            </a:extLst>
          </p:cNvPr>
          <p:cNvSpPr/>
          <p:nvPr/>
        </p:nvSpPr>
        <p:spPr>
          <a:xfrm>
            <a:off x="2913726" y="2036163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1;p49">
            <a:extLst>
              <a:ext uri="{FF2B5EF4-FFF2-40B4-BE49-F238E27FC236}">
                <a16:creationId xmlns:a16="http://schemas.microsoft.com/office/drawing/2014/main" id="{27644320-14C8-4BEE-B81A-6076B0D3B6EE}"/>
              </a:ext>
            </a:extLst>
          </p:cNvPr>
          <p:cNvSpPr txBox="1"/>
          <p:nvPr/>
        </p:nvSpPr>
        <p:spPr>
          <a:xfrm>
            <a:off x="2258863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OCT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" name="Google Shape;465;p49">
            <a:extLst>
              <a:ext uri="{FF2B5EF4-FFF2-40B4-BE49-F238E27FC236}">
                <a16:creationId xmlns:a16="http://schemas.microsoft.com/office/drawing/2014/main" id="{BA3C6B70-F44B-4B5A-BFD5-856786E36471}"/>
              </a:ext>
            </a:extLst>
          </p:cNvPr>
          <p:cNvSpPr txBox="1"/>
          <p:nvPr/>
        </p:nvSpPr>
        <p:spPr>
          <a:xfrm>
            <a:off x="2901231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NOV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" name="Google Shape;456;p49">
            <a:extLst>
              <a:ext uri="{FF2B5EF4-FFF2-40B4-BE49-F238E27FC236}">
                <a16:creationId xmlns:a16="http://schemas.microsoft.com/office/drawing/2014/main" id="{391BF907-419C-44F8-9ED4-2185D8ACF891}"/>
              </a:ext>
            </a:extLst>
          </p:cNvPr>
          <p:cNvSpPr/>
          <p:nvPr/>
        </p:nvSpPr>
        <p:spPr>
          <a:xfrm>
            <a:off x="4818284" y="3177436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8;p49">
            <a:extLst>
              <a:ext uri="{FF2B5EF4-FFF2-40B4-BE49-F238E27FC236}">
                <a16:creationId xmlns:a16="http://schemas.microsoft.com/office/drawing/2014/main" id="{D93EE66F-3540-4EB1-90E7-151D67C0FE73}"/>
              </a:ext>
            </a:extLst>
          </p:cNvPr>
          <p:cNvSpPr txBox="1"/>
          <p:nvPr/>
        </p:nvSpPr>
        <p:spPr>
          <a:xfrm>
            <a:off x="4817239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FEB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6" name="Google Shape;460;p49">
            <a:extLst>
              <a:ext uri="{FF2B5EF4-FFF2-40B4-BE49-F238E27FC236}">
                <a16:creationId xmlns:a16="http://schemas.microsoft.com/office/drawing/2014/main" id="{34EE24AF-94BF-47A2-AE8C-56F904F1C371}"/>
              </a:ext>
            </a:extLst>
          </p:cNvPr>
          <p:cNvSpPr/>
          <p:nvPr/>
        </p:nvSpPr>
        <p:spPr>
          <a:xfrm rot="10800000" flipH="1">
            <a:off x="5461033" y="2036163"/>
            <a:ext cx="782400" cy="792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66;p49">
            <a:extLst>
              <a:ext uri="{FF2B5EF4-FFF2-40B4-BE49-F238E27FC236}">
                <a16:creationId xmlns:a16="http://schemas.microsoft.com/office/drawing/2014/main" id="{CE85E2D0-29A1-4E08-810A-112C24B70A06}"/>
              </a:ext>
            </a:extLst>
          </p:cNvPr>
          <p:cNvSpPr txBox="1"/>
          <p:nvPr/>
        </p:nvSpPr>
        <p:spPr>
          <a:xfrm>
            <a:off x="5457573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" name="Google Shape;460;p49">
            <a:extLst>
              <a:ext uri="{FF2B5EF4-FFF2-40B4-BE49-F238E27FC236}">
                <a16:creationId xmlns:a16="http://schemas.microsoft.com/office/drawing/2014/main" id="{94A9FFD0-260A-4833-97FD-320997E603A8}"/>
              </a:ext>
            </a:extLst>
          </p:cNvPr>
          <p:cNvSpPr/>
          <p:nvPr/>
        </p:nvSpPr>
        <p:spPr>
          <a:xfrm rot="10800000" flipH="1">
            <a:off x="6734629" y="2036163"/>
            <a:ext cx="782400" cy="792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66;p49">
            <a:extLst>
              <a:ext uri="{FF2B5EF4-FFF2-40B4-BE49-F238E27FC236}">
                <a16:creationId xmlns:a16="http://schemas.microsoft.com/office/drawing/2014/main" id="{6DB51BCF-084C-47BA-98A0-2A5DFF0B8FEA}"/>
              </a:ext>
            </a:extLst>
          </p:cNvPr>
          <p:cNvSpPr txBox="1"/>
          <p:nvPr/>
        </p:nvSpPr>
        <p:spPr>
          <a:xfrm>
            <a:off x="6735744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MAY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0" name="Google Shape;463;p49">
            <a:extLst>
              <a:ext uri="{FF2B5EF4-FFF2-40B4-BE49-F238E27FC236}">
                <a16:creationId xmlns:a16="http://schemas.microsoft.com/office/drawing/2014/main" id="{F15AAD21-E4E6-47AC-8D55-C5683BA4BF45}"/>
              </a:ext>
            </a:extLst>
          </p:cNvPr>
          <p:cNvSpPr/>
          <p:nvPr/>
        </p:nvSpPr>
        <p:spPr>
          <a:xfrm>
            <a:off x="7375625" y="3177436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67;p49">
            <a:extLst>
              <a:ext uri="{FF2B5EF4-FFF2-40B4-BE49-F238E27FC236}">
                <a16:creationId xmlns:a16="http://schemas.microsoft.com/office/drawing/2014/main" id="{D02583F7-4403-4BA1-AAF2-55D2E785C895}"/>
              </a:ext>
            </a:extLst>
          </p:cNvPr>
          <p:cNvSpPr txBox="1"/>
          <p:nvPr/>
        </p:nvSpPr>
        <p:spPr>
          <a:xfrm>
            <a:off x="7375616" y="340743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JUN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" name="Google Shape;460;p49">
            <a:extLst>
              <a:ext uri="{FF2B5EF4-FFF2-40B4-BE49-F238E27FC236}">
                <a16:creationId xmlns:a16="http://schemas.microsoft.com/office/drawing/2014/main" id="{122D3A1B-7EA1-4BE4-9728-621D87612F7A}"/>
              </a:ext>
            </a:extLst>
          </p:cNvPr>
          <p:cNvSpPr/>
          <p:nvPr/>
        </p:nvSpPr>
        <p:spPr>
          <a:xfrm rot="10800000" flipH="1">
            <a:off x="8008227" y="2036163"/>
            <a:ext cx="782400" cy="792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66;p49">
            <a:extLst>
              <a:ext uri="{FF2B5EF4-FFF2-40B4-BE49-F238E27FC236}">
                <a16:creationId xmlns:a16="http://schemas.microsoft.com/office/drawing/2014/main" id="{CAF6CBD1-94D4-4A45-B9D1-40BB3096EAA4}"/>
              </a:ext>
            </a:extLst>
          </p:cNvPr>
          <p:cNvSpPr txBox="1"/>
          <p:nvPr/>
        </p:nvSpPr>
        <p:spPr>
          <a:xfrm>
            <a:off x="8013916" y="2245872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JUL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5" name="Google Shape;450;p49">
            <a:extLst>
              <a:ext uri="{FF2B5EF4-FFF2-40B4-BE49-F238E27FC236}">
                <a16:creationId xmlns:a16="http://schemas.microsoft.com/office/drawing/2014/main" id="{20D8572D-4300-4E8B-87B4-76C6FC168E87}"/>
              </a:ext>
            </a:extLst>
          </p:cNvPr>
          <p:cNvCxnSpPr>
            <a:cxnSpLocks/>
          </p:cNvCxnSpPr>
          <p:nvPr/>
        </p:nvCxnSpPr>
        <p:spPr>
          <a:xfrm>
            <a:off x="1961467" y="3587597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52;p49">
            <a:extLst>
              <a:ext uri="{FF2B5EF4-FFF2-40B4-BE49-F238E27FC236}">
                <a16:creationId xmlns:a16="http://schemas.microsoft.com/office/drawing/2014/main" id="{69B0CC3B-AA99-426F-8DD0-35F261B9B789}"/>
              </a:ext>
            </a:extLst>
          </p:cNvPr>
          <p:cNvCxnSpPr/>
          <p:nvPr/>
        </p:nvCxnSpPr>
        <p:spPr>
          <a:xfrm rot="10800000">
            <a:off x="1961467" y="2829650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50;p49">
            <a:extLst>
              <a:ext uri="{FF2B5EF4-FFF2-40B4-BE49-F238E27FC236}">
                <a16:creationId xmlns:a16="http://schemas.microsoft.com/office/drawing/2014/main" id="{8AA6C5A8-A1F8-41AA-9244-CF39FB65BA40}"/>
              </a:ext>
            </a:extLst>
          </p:cNvPr>
          <p:cNvCxnSpPr>
            <a:cxnSpLocks/>
          </p:cNvCxnSpPr>
          <p:nvPr/>
        </p:nvCxnSpPr>
        <p:spPr>
          <a:xfrm>
            <a:off x="3248137" y="3583844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52;p49">
            <a:extLst>
              <a:ext uri="{FF2B5EF4-FFF2-40B4-BE49-F238E27FC236}">
                <a16:creationId xmlns:a16="http://schemas.microsoft.com/office/drawing/2014/main" id="{E461D363-97FF-4763-A8DE-D2030D2D1222}"/>
              </a:ext>
            </a:extLst>
          </p:cNvPr>
          <p:cNvCxnSpPr/>
          <p:nvPr/>
        </p:nvCxnSpPr>
        <p:spPr>
          <a:xfrm rot="10800000">
            <a:off x="3248137" y="2825897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50;p49">
            <a:extLst>
              <a:ext uri="{FF2B5EF4-FFF2-40B4-BE49-F238E27FC236}">
                <a16:creationId xmlns:a16="http://schemas.microsoft.com/office/drawing/2014/main" id="{B46F2CAA-7DC2-47A1-9E32-54D09CE35ABA}"/>
              </a:ext>
            </a:extLst>
          </p:cNvPr>
          <p:cNvCxnSpPr>
            <a:cxnSpLocks/>
          </p:cNvCxnSpPr>
          <p:nvPr/>
        </p:nvCxnSpPr>
        <p:spPr>
          <a:xfrm>
            <a:off x="4522558" y="3583844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452;p49">
            <a:extLst>
              <a:ext uri="{FF2B5EF4-FFF2-40B4-BE49-F238E27FC236}">
                <a16:creationId xmlns:a16="http://schemas.microsoft.com/office/drawing/2014/main" id="{C739BB50-DF25-4CD6-8F3D-B52FB462D201}"/>
              </a:ext>
            </a:extLst>
          </p:cNvPr>
          <p:cNvCxnSpPr/>
          <p:nvPr/>
        </p:nvCxnSpPr>
        <p:spPr>
          <a:xfrm rot="10800000">
            <a:off x="4522558" y="2825897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450;p49">
            <a:extLst>
              <a:ext uri="{FF2B5EF4-FFF2-40B4-BE49-F238E27FC236}">
                <a16:creationId xmlns:a16="http://schemas.microsoft.com/office/drawing/2014/main" id="{5204FEAD-AF2D-4F4D-A6BC-2E23FF730A4D}"/>
              </a:ext>
            </a:extLst>
          </p:cNvPr>
          <p:cNvCxnSpPr>
            <a:cxnSpLocks/>
          </p:cNvCxnSpPr>
          <p:nvPr/>
        </p:nvCxnSpPr>
        <p:spPr>
          <a:xfrm>
            <a:off x="5788893" y="3580091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452;p49">
            <a:extLst>
              <a:ext uri="{FF2B5EF4-FFF2-40B4-BE49-F238E27FC236}">
                <a16:creationId xmlns:a16="http://schemas.microsoft.com/office/drawing/2014/main" id="{00ABD740-4A68-4710-9A74-1280EBF2DFBE}"/>
              </a:ext>
            </a:extLst>
          </p:cNvPr>
          <p:cNvCxnSpPr/>
          <p:nvPr/>
        </p:nvCxnSpPr>
        <p:spPr>
          <a:xfrm rot="10800000">
            <a:off x="5788893" y="2822144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450;p49">
            <a:extLst>
              <a:ext uri="{FF2B5EF4-FFF2-40B4-BE49-F238E27FC236}">
                <a16:creationId xmlns:a16="http://schemas.microsoft.com/office/drawing/2014/main" id="{80919131-9EE3-43D8-9E5B-5EC13B3B01B8}"/>
              </a:ext>
            </a:extLst>
          </p:cNvPr>
          <p:cNvCxnSpPr>
            <a:cxnSpLocks/>
          </p:cNvCxnSpPr>
          <p:nvPr/>
        </p:nvCxnSpPr>
        <p:spPr>
          <a:xfrm>
            <a:off x="7072832" y="3580091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452;p49">
            <a:extLst>
              <a:ext uri="{FF2B5EF4-FFF2-40B4-BE49-F238E27FC236}">
                <a16:creationId xmlns:a16="http://schemas.microsoft.com/office/drawing/2014/main" id="{DF036E52-D00D-4B88-9E62-695B797F60FA}"/>
              </a:ext>
            </a:extLst>
          </p:cNvPr>
          <p:cNvCxnSpPr/>
          <p:nvPr/>
        </p:nvCxnSpPr>
        <p:spPr>
          <a:xfrm rot="10800000">
            <a:off x="7072832" y="2822144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452;p49">
            <a:extLst>
              <a:ext uri="{FF2B5EF4-FFF2-40B4-BE49-F238E27FC236}">
                <a16:creationId xmlns:a16="http://schemas.microsoft.com/office/drawing/2014/main" id="{1F4AADF2-819B-42BC-9F89-DBE23CA10AA3}"/>
              </a:ext>
            </a:extLst>
          </p:cNvPr>
          <p:cNvCxnSpPr/>
          <p:nvPr/>
        </p:nvCxnSpPr>
        <p:spPr>
          <a:xfrm rot="10800000">
            <a:off x="1347404" y="2410646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450;p49">
            <a:extLst>
              <a:ext uri="{FF2B5EF4-FFF2-40B4-BE49-F238E27FC236}">
                <a16:creationId xmlns:a16="http://schemas.microsoft.com/office/drawing/2014/main" id="{133B362D-FBC5-4443-A3E7-E8A9C71C9997}"/>
              </a:ext>
            </a:extLst>
          </p:cNvPr>
          <p:cNvCxnSpPr>
            <a:cxnSpLocks/>
          </p:cNvCxnSpPr>
          <p:nvPr/>
        </p:nvCxnSpPr>
        <p:spPr>
          <a:xfrm>
            <a:off x="1341451" y="2404296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452;p49">
            <a:extLst>
              <a:ext uri="{FF2B5EF4-FFF2-40B4-BE49-F238E27FC236}">
                <a16:creationId xmlns:a16="http://schemas.microsoft.com/office/drawing/2014/main" id="{48306C58-B7F2-443F-8450-3BABDE5903FA}"/>
              </a:ext>
            </a:extLst>
          </p:cNvPr>
          <p:cNvCxnSpPr/>
          <p:nvPr/>
        </p:nvCxnSpPr>
        <p:spPr>
          <a:xfrm rot="10800000">
            <a:off x="2623113" y="2414643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50;p49">
            <a:extLst>
              <a:ext uri="{FF2B5EF4-FFF2-40B4-BE49-F238E27FC236}">
                <a16:creationId xmlns:a16="http://schemas.microsoft.com/office/drawing/2014/main" id="{DCC10C8B-5F0D-493E-B5B6-9413ED51E20D}"/>
              </a:ext>
            </a:extLst>
          </p:cNvPr>
          <p:cNvCxnSpPr>
            <a:cxnSpLocks/>
          </p:cNvCxnSpPr>
          <p:nvPr/>
        </p:nvCxnSpPr>
        <p:spPr>
          <a:xfrm>
            <a:off x="2617160" y="2408293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452;p49">
            <a:extLst>
              <a:ext uri="{FF2B5EF4-FFF2-40B4-BE49-F238E27FC236}">
                <a16:creationId xmlns:a16="http://schemas.microsoft.com/office/drawing/2014/main" id="{9311BBA3-E757-48B8-92EF-F518C85D6F0F}"/>
              </a:ext>
            </a:extLst>
          </p:cNvPr>
          <p:cNvCxnSpPr/>
          <p:nvPr/>
        </p:nvCxnSpPr>
        <p:spPr>
          <a:xfrm rot="10800000">
            <a:off x="3894381" y="2414643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450;p49">
            <a:extLst>
              <a:ext uri="{FF2B5EF4-FFF2-40B4-BE49-F238E27FC236}">
                <a16:creationId xmlns:a16="http://schemas.microsoft.com/office/drawing/2014/main" id="{35EB6AC7-3BA1-4F54-9AC2-B3779C3CAA00}"/>
              </a:ext>
            </a:extLst>
          </p:cNvPr>
          <p:cNvCxnSpPr>
            <a:cxnSpLocks/>
          </p:cNvCxnSpPr>
          <p:nvPr/>
        </p:nvCxnSpPr>
        <p:spPr>
          <a:xfrm>
            <a:off x="3888428" y="2408293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452;p49">
            <a:extLst>
              <a:ext uri="{FF2B5EF4-FFF2-40B4-BE49-F238E27FC236}">
                <a16:creationId xmlns:a16="http://schemas.microsoft.com/office/drawing/2014/main" id="{FCA77227-6BE9-44D3-9452-F6385CEA84C6}"/>
              </a:ext>
            </a:extLst>
          </p:cNvPr>
          <p:cNvCxnSpPr/>
          <p:nvPr/>
        </p:nvCxnSpPr>
        <p:spPr>
          <a:xfrm rot="10800000">
            <a:off x="5163495" y="2410647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450;p49">
            <a:extLst>
              <a:ext uri="{FF2B5EF4-FFF2-40B4-BE49-F238E27FC236}">
                <a16:creationId xmlns:a16="http://schemas.microsoft.com/office/drawing/2014/main" id="{BE2A4608-CBD0-4815-A981-7C97FD7DE8AB}"/>
              </a:ext>
            </a:extLst>
          </p:cNvPr>
          <p:cNvCxnSpPr>
            <a:cxnSpLocks/>
          </p:cNvCxnSpPr>
          <p:nvPr/>
        </p:nvCxnSpPr>
        <p:spPr>
          <a:xfrm>
            <a:off x="5157542" y="2404297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452;p49">
            <a:extLst>
              <a:ext uri="{FF2B5EF4-FFF2-40B4-BE49-F238E27FC236}">
                <a16:creationId xmlns:a16="http://schemas.microsoft.com/office/drawing/2014/main" id="{60C4154C-82E8-4FA6-85BC-F63445CEEB6B}"/>
              </a:ext>
            </a:extLst>
          </p:cNvPr>
          <p:cNvCxnSpPr/>
          <p:nvPr/>
        </p:nvCxnSpPr>
        <p:spPr>
          <a:xfrm rot="10800000">
            <a:off x="6453387" y="2416997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450;p49">
            <a:extLst>
              <a:ext uri="{FF2B5EF4-FFF2-40B4-BE49-F238E27FC236}">
                <a16:creationId xmlns:a16="http://schemas.microsoft.com/office/drawing/2014/main" id="{7D6C9D21-DE74-490F-85A5-63755A0C6CB3}"/>
              </a:ext>
            </a:extLst>
          </p:cNvPr>
          <p:cNvCxnSpPr>
            <a:cxnSpLocks/>
          </p:cNvCxnSpPr>
          <p:nvPr/>
        </p:nvCxnSpPr>
        <p:spPr>
          <a:xfrm>
            <a:off x="6447434" y="2410647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452;p49">
            <a:extLst>
              <a:ext uri="{FF2B5EF4-FFF2-40B4-BE49-F238E27FC236}">
                <a16:creationId xmlns:a16="http://schemas.microsoft.com/office/drawing/2014/main" id="{01B860DC-77C0-4D57-9FC8-0A292CE5FC7C}"/>
              </a:ext>
            </a:extLst>
          </p:cNvPr>
          <p:cNvCxnSpPr/>
          <p:nvPr/>
        </p:nvCxnSpPr>
        <p:spPr>
          <a:xfrm rot="10800000">
            <a:off x="7716736" y="2416997"/>
            <a:ext cx="0" cy="76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450;p49">
            <a:extLst>
              <a:ext uri="{FF2B5EF4-FFF2-40B4-BE49-F238E27FC236}">
                <a16:creationId xmlns:a16="http://schemas.microsoft.com/office/drawing/2014/main" id="{9FD44A65-3AD8-43BE-8989-CEACAA508121}"/>
              </a:ext>
            </a:extLst>
          </p:cNvPr>
          <p:cNvCxnSpPr>
            <a:cxnSpLocks/>
          </p:cNvCxnSpPr>
          <p:nvPr/>
        </p:nvCxnSpPr>
        <p:spPr>
          <a:xfrm>
            <a:off x="7710783" y="2410647"/>
            <a:ext cx="2985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471;p49">
            <a:extLst>
              <a:ext uri="{FF2B5EF4-FFF2-40B4-BE49-F238E27FC236}">
                <a16:creationId xmlns:a16="http://schemas.microsoft.com/office/drawing/2014/main" id="{799AC503-53A2-4E79-9114-7D6285260304}"/>
              </a:ext>
            </a:extLst>
          </p:cNvPr>
          <p:cNvSpPr txBox="1"/>
          <p:nvPr/>
        </p:nvSpPr>
        <p:spPr>
          <a:xfrm>
            <a:off x="1430566" y="1216847"/>
            <a:ext cx="1186594" cy="7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interf. 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</a:t>
            </a: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alidat.</a:t>
            </a:r>
            <a:b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Django exploration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Database definition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" name="Google Shape;471;p49">
            <a:extLst>
              <a:ext uri="{FF2B5EF4-FFF2-40B4-BE49-F238E27FC236}">
                <a16:creationId xmlns:a16="http://schemas.microsoft.com/office/drawing/2014/main" id="{8DDF444D-026D-4C91-9A03-A7FF2A9D0DB9}"/>
              </a:ext>
            </a:extLst>
          </p:cNvPr>
          <p:cNvSpPr txBox="1"/>
          <p:nvPr/>
        </p:nvSpPr>
        <p:spPr>
          <a:xfrm>
            <a:off x="2617160" y="1218675"/>
            <a:ext cx="1271266" cy="74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Spacy deep </a:t>
            </a:r>
            <a:r>
              <a:rPr lang="en-U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explor</a:t>
            </a: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Adapt data to NLP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Load data </a:t>
            </a:r>
            <a:r>
              <a:rPr lang="en-U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inJupyter</a:t>
            </a:r>
            <a:endParaRPr lang="en-US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9" name="Google Shape;471;p49">
            <a:extLst>
              <a:ext uri="{FF2B5EF4-FFF2-40B4-BE49-F238E27FC236}">
                <a16:creationId xmlns:a16="http://schemas.microsoft.com/office/drawing/2014/main" id="{1520B0EF-38A8-412D-AE6F-D3F99E604451}"/>
              </a:ext>
            </a:extLst>
          </p:cNvPr>
          <p:cNvSpPr txBox="1"/>
          <p:nvPr/>
        </p:nvSpPr>
        <p:spPr>
          <a:xfrm>
            <a:off x="4030141" y="1216846"/>
            <a:ext cx="1083718" cy="7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4</a:t>
            </a:r>
            <a:b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NLP Spacy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 1 w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ith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TextCategorizer</a:t>
            </a:r>
            <a:endParaRPr lang="en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0" name="Google Shape;471;p49">
            <a:extLst>
              <a:ext uri="{FF2B5EF4-FFF2-40B4-BE49-F238E27FC236}">
                <a16:creationId xmlns:a16="http://schemas.microsoft.com/office/drawing/2014/main" id="{D21E7EB1-2E2D-4C1D-840B-C10C94C111A5}"/>
              </a:ext>
            </a:extLst>
          </p:cNvPr>
          <p:cNvSpPr txBox="1"/>
          <p:nvPr/>
        </p:nvSpPr>
        <p:spPr>
          <a:xfrm>
            <a:off x="6580808" y="1216846"/>
            <a:ext cx="1083718" cy="7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</a:t>
            </a:r>
            <a:r>
              <a:rPr lang="es-ES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9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NLP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Spacy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issue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type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2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implementation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1" name="Google Shape;471;p49">
            <a:extLst>
              <a:ext uri="{FF2B5EF4-FFF2-40B4-BE49-F238E27FC236}">
                <a16:creationId xmlns:a16="http://schemas.microsoft.com/office/drawing/2014/main" id="{21ACF333-B09D-433B-B52D-5D3D5F7C36DD}"/>
              </a:ext>
            </a:extLst>
          </p:cNvPr>
          <p:cNvSpPr txBox="1"/>
          <p:nvPr/>
        </p:nvSpPr>
        <p:spPr>
          <a:xfrm>
            <a:off x="7857568" y="1216846"/>
            <a:ext cx="1083718" cy="74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Master’s Final Project presentation</a:t>
            </a:r>
            <a:endParaRPr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2" name="Google Shape;470;p49">
            <a:extLst>
              <a:ext uri="{FF2B5EF4-FFF2-40B4-BE49-F238E27FC236}">
                <a16:creationId xmlns:a16="http://schemas.microsoft.com/office/drawing/2014/main" id="{2BCE4196-E3D3-4F4D-8D75-7D9BD146D02C}"/>
              </a:ext>
            </a:extLst>
          </p:cNvPr>
          <p:cNvSpPr txBox="1"/>
          <p:nvPr/>
        </p:nvSpPr>
        <p:spPr>
          <a:xfrm>
            <a:off x="5855440" y="4120907"/>
            <a:ext cx="1233000" cy="7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8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 of NLP Spacy model 1 in Django user interf.</a:t>
            </a:r>
          </a:p>
        </p:txBody>
      </p:sp>
      <p:sp>
        <p:nvSpPr>
          <p:cNvPr id="73" name="Google Shape;471;p49">
            <a:extLst>
              <a:ext uri="{FF2B5EF4-FFF2-40B4-BE49-F238E27FC236}">
                <a16:creationId xmlns:a16="http://schemas.microsoft.com/office/drawing/2014/main" id="{4108498D-0524-490B-A082-B49BAEECCD62}"/>
              </a:ext>
            </a:extLst>
          </p:cNvPr>
          <p:cNvSpPr txBox="1"/>
          <p:nvPr/>
        </p:nvSpPr>
        <p:spPr>
          <a:xfrm>
            <a:off x="692984" y="4120907"/>
            <a:ext cx="1268483" cy="79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</a:t>
            </a:r>
            <a:r>
              <a:rPr lang="es-ES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transformation</a:t>
            </a:r>
            <a:b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interface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def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b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Spacy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advan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explor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lang="es-ES"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4" name="Google Shape;471;p49">
            <a:extLst>
              <a:ext uri="{FF2B5EF4-FFF2-40B4-BE49-F238E27FC236}">
                <a16:creationId xmlns:a16="http://schemas.microsoft.com/office/drawing/2014/main" id="{1A3CEE54-6BC4-463A-80BF-901A716A1B9C}"/>
              </a:ext>
            </a:extLst>
          </p:cNvPr>
          <p:cNvSpPr txBox="1"/>
          <p:nvPr/>
        </p:nvSpPr>
        <p:spPr>
          <a:xfrm>
            <a:off x="1961467" y="4120908"/>
            <a:ext cx="1286668" cy="7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User interface implem.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Database implem.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5" name="Google Shape;471;p49">
            <a:extLst>
              <a:ext uri="{FF2B5EF4-FFF2-40B4-BE49-F238E27FC236}">
                <a16:creationId xmlns:a16="http://schemas.microsoft.com/office/drawing/2014/main" id="{A458B4F2-D8C7-44D5-9261-FFBB9FD0D94F}"/>
              </a:ext>
            </a:extLst>
          </p:cNvPr>
          <p:cNvSpPr txBox="1"/>
          <p:nvPr/>
        </p:nvSpPr>
        <p:spPr>
          <a:xfrm>
            <a:off x="3257549" y="4120908"/>
            <a:ext cx="1259065" cy="79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3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Language detection and enhancement</a:t>
            </a:r>
          </a:p>
        </p:txBody>
      </p:sp>
      <p:sp>
        <p:nvSpPr>
          <p:cNvPr id="76" name="Google Shape;471;p49">
            <a:extLst>
              <a:ext uri="{FF2B5EF4-FFF2-40B4-BE49-F238E27FC236}">
                <a16:creationId xmlns:a16="http://schemas.microsoft.com/office/drawing/2014/main" id="{27286240-ABC7-49AD-B923-585741EE160B}"/>
              </a:ext>
            </a:extLst>
          </p:cNvPr>
          <p:cNvSpPr txBox="1"/>
          <p:nvPr/>
        </p:nvSpPr>
        <p:spPr>
          <a:xfrm>
            <a:off x="4650158" y="4120907"/>
            <a:ext cx="1083718" cy="79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 5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NLP Spacy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 1 w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ith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Part-of-Speach</a:t>
            </a:r>
            <a:endParaRPr lang="es-ES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2" name="Google Shape;470;p49">
            <a:extLst>
              <a:ext uri="{FF2B5EF4-FFF2-40B4-BE49-F238E27FC236}">
                <a16:creationId xmlns:a16="http://schemas.microsoft.com/office/drawing/2014/main" id="{EC9B9093-FF7C-4270-A048-97AAE1679F6F}"/>
              </a:ext>
            </a:extLst>
          </p:cNvPr>
          <p:cNvSpPr txBox="1"/>
          <p:nvPr/>
        </p:nvSpPr>
        <p:spPr>
          <a:xfrm>
            <a:off x="7175266" y="4120907"/>
            <a:ext cx="1233000" cy="76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Iteration</a:t>
            </a:r>
            <a:r>
              <a:rPr lang="es-ES" sz="1000" b="1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10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Integration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of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NLP </a:t>
            </a: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Spacy</a:t>
            </a:r>
            <a:r>
              <a:rPr lang="es-ES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and Django</a:t>
            </a:r>
            <a:endParaRPr lang="es-ES" sz="1000" b="1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err="1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Documentation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7" name="Google Shape;380;p43">
            <a:extLst>
              <a:ext uri="{FF2B5EF4-FFF2-40B4-BE49-F238E27FC236}">
                <a16:creationId xmlns:a16="http://schemas.microsoft.com/office/drawing/2014/main" id="{1618E6AC-DA0E-4EC1-AF1A-465DBEB69F5C}"/>
              </a:ext>
            </a:extLst>
          </p:cNvPr>
          <p:cNvSpPr txBox="1">
            <a:spLocks/>
          </p:cNvSpPr>
          <p:nvPr/>
        </p:nvSpPr>
        <p:spPr>
          <a:xfrm>
            <a:off x="1704135" y="9092"/>
            <a:ext cx="5735730" cy="90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-ES" dirty="0"/>
              <a:t>03</a:t>
            </a:r>
          </a:p>
          <a:p>
            <a:r>
              <a:rPr lang="es-ES" dirty="0"/>
              <a:t>METHODOLOGY AND SCHEDULING</a:t>
            </a:r>
          </a:p>
        </p:txBody>
      </p:sp>
    </p:spTree>
    <p:extLst>
      <p:ext uri="{BB962C8B-B14F-4D97-AF65-F5344CB8AC3E}">
        <p14:creationId xmlns:p14="http://schemas.microsoft.com/office/powerpoint/2010/main" val="192903927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3418</Words>
  <Application>Microsoft Office PowerPoint</Application>
  <PresentationFormat>Presentación en pantalla (16:9)</PresentationFormat>
  <Paragraphs>765</Paragraphs>
  <Slides>40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Roboto Condensed Light</vt:lpstr>
      <vt:lpstr>Fira Sans Extra Condensed Medium</vt:lpstr>
      <vt:lpstr>Courier New</vt:lpstr>
      <vt:lpstr>Arial</vt:lpstr>
      <vt:lpstr>Roboto Condensed</vt:lpstr>
      <vt:lpstr>Wingdings</vt:lpstr>
      <vt:lpstr>Squada One</vt:lpstr>
      <vt:lpstr>Times New Roman</vt:lpstr>
      <vt:lpstr>Exo 2</vt:lpstr>
      <vt:lpstr>Consolas</vt:lpstr>
      <vt:lpstr>Tech Newsletter by Slidesgo</vt:lpstr>
      <vt:lpstr>Automation of analysis of comments from the UdL surveys</vt:lpstr>
      <vt:lpstr>01 INTRODUCTION</vt:lpstr>
      <vt:lpstr>Presentación de PowerPoint</vt:lpstr>
      <vt:lpstr>01 QUATIFYCATION (by academic year)</vt:lpstr>
      <vt:lpstr>TABLE OF CONTENTS</vt:lpstr>
      <vt:lpstr>TOKENIZATION</vt:lpstr>
      <vt:lpstr>TEXT CLASSIFICATION</vt:lpstr>
      <vt:lpstr>Speech recognition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Presentation - David Sánchez Marín</dc:title>
  <dc:creator/>
  <cp:lastModifiedBy/>
  <cp:revision>1</cp:revision>
  <dcterms:modified xsi:type="dcterms:W3CDTF">2021-07-13T03:36:58Z</dcterms:modified>
</cp:coreProperties>
</file>